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62" r:id="rId5"/>
    <p:sldId id="263" r:id="rId6"/>
    <p:sldId id="259" r:id="rId7"/>
    <p:sldId id="261"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28" userDrawn="1">
          <p15:clr>
            <a:srgbClr val="A4A3A4"/>
          </p15:clr>
        </p15:guide>
        <p15:guide id="2" pos="312"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0A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5" d="100"/>
          <a:sy n="115" d="100"/>
        </p:scale>
        <p:origin x="-378" y="-102"/>
      </p:cViewPr>
      <p:guideLst>
        <p:guide orient="horz" pos="528"/>
        <p:guide pos="312"/>
      </p:guideLst>
    </p:cSldViewPr>
  </p:slideViewPr>
  <p:notesTextViewPr>
    <p:cViewPr>
      <p:scale>
        <a:sx n="1" d="1"/>
        <a:sy n="1" d="1"/>
      </p:scale>
      <p:origin x="0" y="0"/>
    </p:cViewPr>
  </p:notesTextViewPr>
  <p:notesViewPr>
    <p:cSldViewPr snapToGrid="0" showGuides="1">
      <p:cViewPr varScale="1">
        <p:scale>
          <a:sx n="84" d="100"/>
          <a:sy n="84" d="100"/>
        </p:scale>
        <p:origin x="382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6D78798-201D-47AC-BB18-00DBB9E0A57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2C9D0DF2-86F5-494F-8B36-D793A9AD753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46E4EA-180E-419B-8E91-B10A45C994E9}" type="datetimeFigureOut">
              <a:rPr lang="en-US" smtClean="0"/>
              <a:t>10/18/2017</a:t>
            </a:fld>
            <a:endParaRPr lang="en-US"/>
          </a:p>
        </p:txBody>
      </p:sp>
      <p:sp>
        <p:nvSpPr>
          <p:cNvPr id="4" name="Footer Placeholder 3">
            <a:extLst>
              <a:ext uri="{FF2B5EF4-FFF2-40B4-BE49-F238E27FC236}">
                <a16:creationId xmlns:a16="http://schemas.microsoft.com/office/drawing/2014/main" xmlns="" id="{594D90DF-08B4-4434-A98F-A859C8C64B5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F698D152-29CB-44AD-8E60-05C938D0EB9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3CC73B1-69EA-4F97-AC59-E244D5531A31}" type="slidenum">
              <a:rPr lang="en-US" smtClean="0"/>
              <a:t>‹#›</a:t>
            </a:fld>
            <a:endParaRPr lang="en-US"/>
          </a:p>
        </p:txBody>
      </p:sp>
    </p:spTree>
    <p:extLst>
      <p:ext uri="{BB962C8B-B14F-4D97-AF65-F5344CB8AC3E}">
        <p14:creationId xmlns:p14="http://schemas.microsoft.com/office/powerpoint/2010/main" val="5842925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897B39-2F85-48E3-ACC1-D034A7624A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5DC9183-B4A1-4EEA-9144-C5D798F501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FF0F86F0-E3C7-46C9-A93E-C348451C026F}"/>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9BE65F8C-F82D-49F6-9A9F-9CA525BE4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54CD04-00E2-4775-91C8-B51927BB2DB3}"/>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3257082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B8C6FC-32E0-4FD7-A808-F5C17FCFB0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7F759C4-6D20-42B3-A9A8-68D4FC5E6C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3469440-08D1-4785-823D-BA06F67E4477}"/>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354D1E63-1B7D-43DC-B10F-55A3E50271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AB0C277-ECFF-41A4-98ED-5761DE661ED7}"/>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209610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80AF3BC-ADA4-4413-B12E-9E4A4A37F1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4D5AE22-2584-4C02-9BAA-C147B281FB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DE9B288-C192-433A-B1F5-6B92A2DABDD3}"/>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89FB1C99-F109-4949-86A4-1A7359913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359E4B4-7FF3-40A4-BF5E-85BD31D9E6A2}"/>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2344492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1C7508-FD2E-42A7-96DF-6517D9F018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D2F0218-4EF2-4F5B-A6E0-2165FB4F58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21EE7B2-7954-4D6B-AC42-2226C2E19264}"/>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447A371A-1FAB-42E8-94BC-89AC1F3171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B8358E4-5559-4BB6-BEBA-3BBD341965CB}"/>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4044984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4FA789-C232-45FB-9271-66178B61AF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075B5BC-A73B-4ADA-BEA4-31A8E13335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B3C1C1F-1826-4475-9A4C-4DDD2EAE1DF0}"/>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D11DF76A-5671-46B5-9256-E2DBF1976F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A92E884-8B3A-4852-9670-573FD9F886E5}"/>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683669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6BC9A1-F998-4F4D-B566-C4F0B01153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F0CB255-31F1-420A-B35A-7E0E8F9BFB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0172E85-ADEB-422C-B8C9-F61D05693FD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D4A0C5B-B8E4-4DEE-9F4C-D308D694A031}"/>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6" name="Footer Placeholder 5">
            <a:extLst>
              <a:ext uri="{FF2B5EF4-FFF2-40B4-BE49-F238E27FC236}">
                <a16:creationId xmlns:a16="http://schemas.microsoft.com/office/drawing/2014/main" xmlns="" id="{AB9D1198-53E0-41CB-8F23-3AC3450DE2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DB3429C-5899-4CAF-9B9D-0087F01712D4}"/>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71237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A00C3E-2C01-4FFE-810C-7249CF767B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F204A1D-3E26-4B8F-B31D-7D58DD7FB7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5F546F67-47A9-4EAF-A383-89B95E7C89A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D401964-D5A3-4C91-AF2A-D60D8D85D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093026E-F630-4BFC-A6B1-EFD59C4B486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381163C-FFA6-44AD-9F95-F2CDEC360221}"/>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8" name="Footer Placeholder 7">
            <a:extLst>
              <a:ext uri="{FF2B5EF4-FFF2-40B4-BE49-F238E27FC236}">
                <a16:creationId xmlns:a16="http://schemas.microsoft.com/office/drawing/2014/main" xmlns="" id="{2599051C-027F-4FDC-B483-A758AA6417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9543846-15CE-4EC7-A439-F482234370E4}"/>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2041508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26949-066E-4F5D-B950-2C17744E2C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70F6C93-B400-4740-8D7F-D94FDAD1E5F9}"/>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4" name="Footer Placeholder 3">
            <a:extLst>
              <a:ext uri="{FF2B5EF4-FFF2-40B4-BE49-F238E27FC236}">
                <a16:creationId xmlns:a16="http://schemas.microsoft.com/office/drawing/2014/main" xmlns="" id="{CDBF0606-EB7D-4F80-9606-1A44E07ADC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598C9D1-78AF-41B9-B234-4E9B5204F95E}"/>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4099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1CE3D30-9C49-47BC-B290-75EE985DC155}"/>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3" name="Footer Placeholder 2">
            <a:extLst>
              <a:ext uri="{FF2B5EF4-FFF2-40B4-BE49-F238E27FC236}">
                <a16:creationId xmlns:a16="http://schemas.microsoft.com/office/drawing/2014/main" xmlns="" id="{8690576A-45C5-46A4-804C-499733A24F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49BBB3D-F2DF-43FF-BF61-388907FBBC51}"/>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157794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669882-EAA3-4959-904F-3A0D7F5536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9AE18EC-F157-41A1-972A-7105A5A9D1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16F84D8-6ACA-4132-A5F8-A1953B20B9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CE12EA1-BA26-41FE-96D5-531686AD0425}"/>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6" name="Footer Placeholder 5">
            <a:extLst>
              <a:ext uri="{FF2B5EF4-FFF2-40B4-BE49-F238E27FC236}">
                <a16:creationId xmlns:a16="http://schemas.microsoft.com/office/drawing/2014/main" xmlns="" id="{AAC32B2B-DDE5-4D2A-9A92-0396AD778C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BF91BBC-2F76-4E04-8A96-41DF33E507D2}"/>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102122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BA7924-26D6-468D-AAE4-81C4DC494A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A79D25B-19BD-497A-B925-1F57B38759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C632AFF-18BC-4345-BE4F-ECC3380D9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824749A-A0C1-4144-A4B3-476321DA5222}"/>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6" name="Footer Placeholder 5">
            <a:extLst>
              <a:ext uri="{FF2B5EF4-FFF2-40B4-BE49-F238E27FC236}">
                <a16:creationId xmlns:a16="http://schemas.microsoft.com/office/drawing/2014/main" xmlns="" id="{FB353FD9-869D-4F17-8647-B43DB5615B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6588B25-4414-438A-AEBD-CA5A13300168}"/>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3261369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C2F41E7-26F4-48B3-8BA9-DCC3BE95C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66366D4C-D428-4A16-B20C-9B053F97AD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C45C04F1-FFE7-49F1-B3EA-FFFCBDEB61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56344919-4401-492B-A4F5-FFC481C3EA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A98E6058-75A4-4991-9513-8AF3A92D2F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4E577-EE75-4746-8995-5BB6D89A353C}" type="slidenum">
              <a:rPr lang="en-US" smtClean="0"/>
              <a:t>‹#›</a:t>
            </a:fld>
            <a:endParaRPr lang="en-US"/>
          </a:p>
        </p:txBody>
      </p:sp>
    </p:spTree>
    <p:extLst>
      <p:ext uri="{BB962C8B-B14F-4D97-AF65-F5344CB8AC3E}">
        <p14:creationId xmlns:p14="http://schemas.microsoft.com/office/powerpoint/2010/main" val="258692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Kristen ITC" panose="03050502040202030202"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mic Sans MS" panose="030F0702030302020204" pitchFamily="66"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mic Sans MS" panose="030F0702030302020204" pitchFamily="66"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mic Sans MS" panose="030F0702030302020204" pitchFamily="66"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mic Sans MS" panose="030F0702030302020204" pitchFamily="66"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96EE6FFC-BC6E-48AB-A438-3A53662EB99F}"/>
              </a:ext>
            </a:extLst>
          </p:cNvPr>
          <p:cNvPicPr>
            <a:picLocks noChangeAspect="1"/>
          </p:cNvPicPr>
          <p:nvPr/>
        </p:nvPicPr>
        <p:blipFill rotWithShape="1">
          <a:blip r:embed="rId2">
            <a:extLst>
              <a:ext uri="{BEBA8EAE-BF5A-486C-A8C5-ECC9F3942E4B}">
                <a14:imgProps xmlns:a14="http://schemas.microsoft.com/office/drawing/2010/main">
                  <a14:imgLayer r:embed="rId3">
                    <a14:imgEffect>
                      <a14:colorTemperature colorTemp="6499"/>
                    </a14:imgEffect>
                    <a14:imgEffect>
                      <a14:saturation sat="96000"/>
                    </a14:imgEffect>
                    <a14:imgEffect>
                      <a14:brightnessContrast bright="72000" contrast="-25000"/>
                    </a14:imgEffect>
                  </a14:imgLayer>
                </a14:imgProps>
              </a:ext>
              <a:ext uri="{28A0092B-C50C-407E-A947-70E740481C1C}">
                <a14:useLocalDpi xmlns:a14="http://schemas.microsoft.com/office/drawing/2010/main" val="0"/>
              </a:ext>
            </a:extLst>
          </a:blip>
          <a:srcRect l="23682" t="1273" r="16572" b="6310"/>
          <a:stretch/>
        </p:blipFill>
        <p:spPr>
          <a:xfrm rot="5400000">
            <a:off x="2658338" y="-2675660"/>
            <a:ext cx="6857999" cy="12209322"/>
          </a:xfrm>
          <a:prstGeom prst="rect">
            <a:avLst/>
          </a:prstGeom>
          <a:effectLst>
            <a:glow rad="127000">
              <a:schemeClr val="accent1"/>
            </a:glow>
          </a:effectLst>
        </p:spPr>
      </p:pic>
      <p:sp>
        <p:nvSpPr>
          <p:cNvPr id="2" name="Title 1">
            <a:extLst>
              <a:ext uri="{FF2B5EF4-FFF2-40B4-BE49-F238E27FC236}">
                <a16:creationId xmlns:a16="http://schemas.microsoft.com/office/drawing/2014/main" xmlns="" id="{8C962E4E-9131-4BE2-BF5C-D8DDFBE31901}"/>
              </a:ext>
            </a:extLst>
          </p:cNvPr>
          <p:cNvSpPr>
            <a:spLocks noGrp="1"/>
          </p:cNvSpPr>
          <p:nvPr>
            <p:ph type="ctrTitle"/>
          </p:nvPr>
        </p:nvSpPr>
        <p:spPr>
          <a:xfrm>
            <a:off x="1524000" y="1960563"/>
            <a:ext cx="9144000" cy="2387600"/>
          </a:xfrm>
        </p:spPr>
        <p:txBody>
          <a:bodyPr>
            <a:normAutofit/>
          </a:bodyPr>
          <a:lstStyle/>
          <a:p>
            <a:r>
              <a:rPr lang="en-US" sz="4800" dirty="0"/>
              <a:t>CHRISTMAS </a:t>
            </a:r>
          </a:p>
        </p:txBody>
      </p:sp>
      <p:sp>
        <p:nvSpPr>
          <p:cNvPr id="3" name="Subtitle 2">
            <a:extLst>
              <a:ext uri="{FF2B5EF4-FFF2-40B4-BE49-F238E27FC236}">
                <a16:creationId xmlns:a16="http://schemas.microsoft.com/office/drawing/2014/main" xmlns="" id="{065CAAEA-1D0D-41E4-A1C9-B457023785DF}"/>
              </a:ext>
            </a:extLst>
          </p:cNvPr>
          <p:cNvSpPr>
            <a:spLocks noGrp="1"/>
          </p:cNvSpPr>
          <p:nvPr>
            <p:ph type="subTitle" idx="1"/>
          </p:nvPr>
        </p:nvSpPr>
        <p:spPr>
          <a:xfrm>
            <a:off x="1515337" y="4487863"/>
            <a:ext cx="9144000" cy="1655762"/>
          </a:xfrm>
        </p:spPr>
        <p:txBody>
          <a:bodyPr/>
          <a:lstStyle/>
          <a:p>
            <a:r>
              <a:rPr lang="en-US" dirty="0">
                <a:solidFill>
                  <a:schemeClr val="accent1">
                    <a:lumMod val="75000"/>
                  </a:schemeClr>
                </a:solidFill>
              </a:rPr>
              <a:t>Isaiah 62:6-12; Luke 2: [1-7] 8-20</a:t>
            </a:r>
          </a:p>
        </p:txBody>
      </p:sp>
    </p:spTree>
    <p:extLst>
      <p:ext uri="{BB962C8B-B14F-4D97-AF65-F5344CB8AC3E}">
        <p14:creationId xmlns:p14="http://schemas.microsoft.com/office/powerpoint/2010/main" val="3099685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3927EBF-497F-4CC1-A42D-07515C4C533C}"/>
              </a:ext>
            </a:extLst>
          </p:cNvPr>
          <p:cNvSpPr>
            <a:spLocks noGrp="1"/>
          </p:cNvSpPr>
          <p:nvPr>
            <p:ph idx="1"/>
          </p:nvPr>
        </p:nvSpPr>
        <p:spPr>
          <a:xfrm>
            <a:off x="400049" y="376388"/>
            <a:ext cx="11363325" cy="6000750"/>
          </a:xfrm>
        </p:spPr>
        <p:txBody>
          <a:bodyPr>
            <a:noAutofit/>
          </a:bodyPr>
          <a:lstStyle/>
          <a:p>
            <a:pPr marL="0" indent="0">
              <a:buNone/>
            </a:pPr>
            <a:r>
              <a:rPr lang="en-US" b="1" dirty="0"/>
              <a:t>Lighting the Christ Candle</a:t>
            </a:r>
          </a:p>
          <a:p>
            <a:pPr marL="0" indent="0">
              <a:lnSpc>
                <a:spcPct val="100000"/>
              </a:lnSpc>
              <a:spcBef>
                <a:spcPts val="0"/>
              </a:spcBef>
              <a:buNone/>
            </a:pPr>
            <a:endParaRPr lang="en-US" sz="1600" dirty="0">
              <a:solidFill>
                <a:schemeClr val="accent1">
                  <a:lumMod val="75000"/>
                </a:schemeClr>
              </a:solidFill>
            </a:endParaRPr>
          </a:p>
          <a:p>
            <a:pPr marL="0" indent="0">
              <a:lnSpc>
                <a:spcPct val="100000"/>
              </a:lnSpc>
              <a:spcBef>
                <a:spcPts val="0"/>
              </a:spcBef>
              <a:buNone/>
            </a:pPr>
            <a:r>
              <a:rPr lang="en-US" sz="2400" dirty="0">
                <a:solidFill>
                  <a:schemeClr val="accent1">
                    <a:lumMod val="75000"/>
                  </a:schemeClr>
                </a:solidFill>
              </a:rPr>
              <a:t>The congregation sings Hark! The Herald Angels Sing (verse 1)</a:t>
            </a:r>
          </a:p>
          <a:p>
            <a:pPr marL="0" indent="0">
              <a:spcAft>
                <a:spcPts val="1800"/>
              </a:spcAft>
              <a:buNone/>
            </a:pPr>
            <a:r>
              <a:rPr lang="en-US" sz="2400" dirty="0">
                <a:solidFill>
                  <a:srgbClr val="C20A3F"/>
                </a:solidFill>
              </a:rPr>
              <a:t>(The Hope candle is lit)</a:t>
            </a:r>
          </a:p>
          <a:p>
            <a:pPr marL="0" indent="0">
              <a:lnSpc>
                <a:spcPts val="3400"/>
              </a:lnSpc>
              <a:buNone/>
            </a:pPr>
            <a:r>
              <a:rPr lang="en-US" sz="3000" dirty="0"/>
              <a:t>One 		In this world where discontent is revealed through 		actions and words, there is assurance in an 				expectant God. We come to this nativity with hope 			in the same holy radiance that encompassed the 			shepherds in their darkness. Angelic voices declared 		to them and to us: the Savior, the Messiah, the 			Lord, has been born in Bethlehem!</a:t>
            </a:r>
          </a:p>
          <a:p>
            <a:pPr marL="0" indent="0">
              <a:buNone/>
            </a:pPr>
            <a:endParaRPr lang="en-US" sz="1100" b="1" dirty="0"/>
          </a:p>
          <a:p>
            <a:pPr marL="0" indent="0">
              <a:buNone/>
            </a:pPr>
            <a:r>
              <a:rPr lang="en-US" sz="2400" dirty="0">
                <a:solidFill>
                  <a:schemeClr val="accent1">
                    <a:lumMod val="75000"/>
                  </a:schemeClr>
                </a:solidFill>
              </a:rPr>
              <a:t>The Congregation sings the refrain:</a:t>
            </a:r>
          </a:p>
          <a:p>
            <a:pPr marL="0" indent="0">
              <a:buNone/>
            </a:pPr>
            <a:r>
              <a:rPr lang="en-US" b="1" dirty="0"/>
              <a:t>Hark the herald angels sing, “Glory to the Christ-child bring!”</a:t>
            </a:r>
          </a:p>
        </p:txBody>
      </p:sp>
    </p:spTree>
    <p:extLst>
      <p:ext uri="{BB962C8B-B14F-4D97-AF65-F5344CB8AC3E}">
        <p14:creationId xmlns:p14="http://schemas.microsoft.com/office/powerpoint/2010/main" val="2072495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3927EBF-497F-4CC1-A42D-07515C4C533C}"/>
              </a:ext>
            </a:extLst>
          </p:cNvPr>
          <p:cNvSpPr>
            <a:spLocks noGrp="1"/>
          </p:cNvSpPr>
          <p:nvPr>
            <p:ph idx="1"/>
          </p:nvPr>
        </p:nvSpPr>
        <p:spPr>
          <a:xfrm>
            <a:off x="400049" y="48781"/>
            <a:ext cx="11363325" cy="6000750"/>
          </a:xfrm>
        </p:spPr>
        <p:txBody>
          <a:bodyPr>
            <a:normAutofit/>
          </a:bodyPr>
          <a:lstStyle/>
          <a:p>
            <a:pPr marL="0" indent="0">
              <a:buNone/>
            </a:pPr>
            <a:endParaRPr lang="en-US" sz="2400" dirty="0">
              <a:solidFill>
                <a:srgbClr val="C20A3F"/>
              </a:solidFill>
            </a:endParaRPr>
          </a:p>
          <a:p>
            <a:pPr marL="0" indent="0">
              <a:lnSpc>
                <a:spcPct val="100000"/>
              </a:lnSpc>
              <a:buNone/>
            </a:pPr>
            <a:r>
              <a:rPr lang="en-US" sz="2400" dirty="0">
                <a:solidFill>
                  <a:srgbClr val="C20A3F"/>
                </a:solidFill>
              </a:rPr>
              <a:t>(The Peace candle is lit)</a:t>
            </a:r>
            <a:r>
              <a:rPr lang="en-US" dirty="0"/>
              <a:t/>
            </a:r>
            <a:br>
              <a:rPr lang="en-US" dirty="0"/>
            </a:br>
            <a:r>
              <a:rPr lang="en-US" dirty="0"/>
              <a:t/>
            </a:r>
            <a:br>
              <a:rPr lang="en-US" dirty="0"/>
            </a:br>
            <a:r>
              <a:rPr lang="en-US" dirty="0"/>
              <a:t>One	 	The lowly shepherds, in awe of the heavenly angel’s 			announcement that the Holy Prince of  Peace is here, 			traveled, finding the beloved child just as was told            		to them, wrapped in pieces of fabric and lying in a 			manger. We share in the peaceful presence of Christ 			our Savior!</a:t>
            </a:r>
          </a:p>
          <a:p>
            <a:pPr marL="0" indent="0">
              <a:buNone/>
            </a:pPr>
            <a:endParaRPr lang="en-US" dirty="0"/>
          </a:p>
          <a:p>
            <a:pPr marL="0" indent="0">
              <a:buNone/>
            </a:pPr>
            <a:r>
              <a:rPr lang="en-US" sz="2400" dirty="0">
                <a:solidFill>
                  <a:schemeClr val="accent1">
                    <a:lumMod val="75000"/>
                  </a:schemeClr>
                </a:solidFill>
              </a:rPr>
              <a:t>The Congregation sings the refrain:</a:t>
            </a:r>
          </a:p>
          <a:p>
            <a:pPr marL="0" indent="0">
              <a:buNone/>
            </a:pPr>
            <a:r>
              <a:rPr lang="en-US" b="1" dirty="0"/>
              <a:t>Hark the herald angels sing, “Glory to the Christ-child bring!”</a:t>
            </a:r>
            <a:endParaRPr lang="en-US" dirty="0"/>
          </a:p>
        </p:txBody>
      </p:sp>
    </p:spTree>
    <p:extLst>
      <p:ext uri="{BB962C8B-B14F-4D97-AF65-F5344CB8AC3E}">
        <p14:creationId xmlns:p14="http://schemas.microsoft.com/office/powerpoint/2010/main" val="242824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3927EBF-497F-4CC1-A42D-07515C4C533C}"/>
              </a:ext>
            </a:extLst>
          </p:cNvPr>
          <p:cNvSpPr>
            <a:spLocks noGrp="1"/>
          </p:cNvSpPr>
          <p:nvPr>
            <p:ph idx="1"/>
          </p:nvPr>
        </p:nvSpPr>
        <p:spPr>
          <a:xfrm>
            <a:off x="400049" y="85725"/>
            <a:ext cx="11363325" cy="6000750"/>
          </a:xfrm>
        </p:spPr>
        <p:txBody>
          <a:bodyPr>
            <a:normAutofit/>
          </a:bodyPr>
          <a:lstStyle/>
          <a:p>
            <a:pPr marL="0" indent="0">
              <a:buNone/>
            </a:pPr>
            <a:endParaRPr lang="en-US" sz="2400" dirty="0">
              <a:solidFill>
                <a:srgbClr val="C20A3F"/>
              </a:solidFill>
            </a:endParaRPr>
          </a:p>
          <a:p>
            <a:pPr marL="0" indent="0">
              <a:buNone/>
            </a:pPr>
            <a:r>
              <a:rPr lang="en-US" sz="2400" dirty="0">
                <a:solidFill>
                  <a:srgbClr val="C20A3F"/>
                </a:solidFill>
              </a:rPr>
              <a:t>(The Joy candle is lit)</a:t>
            </a:r>
          </a:p>
          <a:p>
            <a:pPr marL="0" indent="0">
              <a:lnSpc>
                <a:spcPct val="100000"/>
              </a:lnSpc>
              <a:buNone/>
            </a:pPr>
            <a:r>
              <a:rPr lang="en-US" dirty="0"/>
              <a:t/>
            </a:r>
            <a:br>
              <a:rPr lang="en-US" dirty="0"/>
            </a:br>
            <a:r>
              <a:rPr lang="en-US" dirty="0"/>
              <a:t>One	 	Joy is shared as the shepherds’ lives are changed! 			Following the brilliant angelic call to seek the holy,         		the shepherds were witnesses to the Lord, and they 			glorified and praised God. We, too, rejoice in the joy    		of God’s love manifested in the Christ 	child!</a:t>
            </a:r>
          </a:p>
          <a:p>
            <a:pPr marL="0" indent="0">
              <a:buNone/>
            </a:pPr>
            <a:endParaRPr lang="en-US" dirty="0"/>
          </a:p>
          <a:p>
            <a:pPr marL="0" indent="0">
              <a:buNone/>
            </a:pPr>
            <a:r>
              <a:rPr lang="en-US" sz="2400" dirty="0">
                <a:solidFill>
                  <a:schemeClr val="accent1">
                    <a:lumMod val="75000"/>
                  </a:schemeClr>
                </a:solidFill>
              </a:rPr>
              <a:t>The Congregation sings the refrain:</a:t>
            </a:r>
          </a:p>
          <a:p>
            <a:pPr marL="0" indent="0">
              <a:buNone/>
            </a:pPr>
            <a:r>
              <a:rPr lang="en-US" b="1" dirty="0"/>
              <a:t>Hark the herald angels sing, “Glory to the Christ-child bring!”</a:t>
            </a:r>
            <a:endParaRPr lang="en-US" dirty="0"/>
          </a:p>
        </p:txBody>
      </p:sp>
    </p:spTree>
    <p:extLst>
      <p:ext uri="{BB962C8B-B14F-4D97-AF65-F5344CB8AC3E}">
        <p14:creationId xmlns:p14="http://schemas.microsoft.com/office/powerpoint/2010/main" val="709902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3927EBF-497F-4CC1-A42D-07515C4C533C}"/>
              </a:ext>
            </a:extLst>
          </p:cNvPr>
          <p:cNvSpPr>
            <a:spLocks noGrp="1"/>
          </p:cNvSpPr>
          <p:nvPr>
            <p:ph idx="1"/>
          </p:nvPr>
        </p:nvSpPr>
        <p:spPr>
          <a:xfrm>
            <a:off x="400049" y="485775"/>
            <a:ext cx="11363325" cy="6000750"/>
          </a:xfrm>
        </p:spPr>
        <p:txBody>
          <a:bodyPr>
            <a:normAutofit/>
          </a:bodyPr>
          <a:lstStyle/>
          <a:p>
            <a:pPr marL="0" indent="0">
              <a:lnSpc>
                <a:spcPct val="110000"/>
              </a:lnSpc>
              <a:spcBef>
                <a:spcPts val="0"/>
              </a:spcBef>
              <a:buNone/>
            </a:pPr>
            <a:r>
              <a:rPr lang="en-US" sz="2400" dirty="0">
                <a:solidFill>
                  <a:srgbClr val="C20A3F"/>
                </a:solidFill>
              </a:rPr>
              <a:t>(The Love candle is lit)</a:t>
            </a:r>
          </a:p>
          <a:p>
            <a:pPr marL="0" indent="0">
              <a:lnSpc>
                <a:spcPct val="110000"/>
              </a:lnSpc>
              <a:spcBef>
                <a:spcPts val="0"/>
              </a:spcBef>
              <a:buNone/>
            </a:pPr>
            <a:endParaRPr lang="en-US" sz="1600" dirty="0"/>
          </a:p>
          <a:p>
            <a:pPr marL="0" indent="0">
              <a:lnSpc>
                <a:spcPct val="100000"/>
              </a:lnSpc>
              <a:buNone/>
            </a:pPr>
            <a:r>
              <a:rPr lang="en-US" dirty="0"/>
              <a:t>One	 	The humble Christ child was revealed to the least           		likely of the world, resting his head in the lowliest                  		of places: a feeding trough. Christ’s birth was a sign                		of extravagant love from the God who is greater than 			all Creation. It is a declaration of divine grace to be 			shared with all people, even us, still today. Glory and 			honor be to the newborn Christ!</a:t>
            </a:r>
          </a:p>
          <a:p>
            <a:pPr marL="0" indent="0">
              <a:buNone/>
            </a:pPr>
            <a:endParaRPr lang="en-US" b="1" dirty="0"/>
          </a:p>
          <a:p>
            <a:pPr marL="0" indent="0">
              <a:lnSpc>
                <a:spcPct val="100000"/>
              </a:lnSpc>
              <a:buNone/>
            </a:pPr>
            <a:r>
              <a:rPr lang="en-US" b="1" dirty="0"/>
              <a:t>Many		Glory to God in the highest heaven, and on earth 			peace among those whom God favors!</a:t>
            </a:r>
            <a:endParaRPr lang="en-US" dirty="0"/>
          </a:p>
        </p:txBody>
      </p:sp>
    </p:spTree>
    <p:extLst>
      <p:ext uri="{BB962C8B-B14F-4D97-AF65-F5344CB8AC3E}">
        <p14:creationId xmlns:p14="http://schemas.microsoft.com/office/powerpoint/2010/main" val="3036782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3927EBF-497F-4CC1-A42D-07515C4C533C}"/>
              </a:ext>
            </a:extLst>
          </p:cNvPr>
          <p:cNvSpPr>
            <a:spLocks noGrp="1"/>
          </p:cNvSpPr>
          <p:nvPr>
            <p:ph idx="1"/>
          </p:nvPr>
        </p:nvSpPr>
        <p:spPr>
          <a:xfrm>
            <a:off x="400049" y="495300"/>
            <a:ext cx="11363325" cy="6000750"/>
          </a:xfrm>
        </p:spPr>
        <p:txBody>
          <a:bodyPr/>
          <a:lstStyle/>
          <a:p>
            <a:pPr marL="0" indent="0">
              <a:lnSpc>
                <a:spcPct val="110000"/>
              </a:lnSpc>
              <a:spcBef>
                <a:spcPts val="0"/>
              </a:spcBef>
              <a:buNone/>
            </a:pPr>
            <a:r>
              <a:rPr lang="en-US" sz="2400" dirty="0">
                <a:solidFill>
                  <a:srgbClr val="C20A3F"/>
                </a:solidFill>
              </a:rPr>
              <a:t>(The Christ candle is lit)</a:t>
            </a:r>
          </a:p>
          <a:p>
            <a:pPr marL="0" indent="0">
              <a:lnSpc>
                <a:spcPct val="110000"/>
              </a:lnSpc>
              <a:spcBef>
                <a:spcPts val="0"/>
              </a:spcBef>
              <a:buNone/>
            </a:pPr>
            <a:endParaRPr lang="en-US" dirty="0"/>
          </a:p>
          <a:p>
            <a:pPr marL="0" indent="0">
              <a:lnSpc>
                <a:spcPct val="100000"/>
              </a:lnSpc>
              <a:buNone/>
            </a:pPr>
            <a:r>
              <a:rPr lang="en-US" dirty="0"/>
              <a:t>One	 	Christ is born! The Messiah has come into the world! 			May we proclaim to the world our joy and share the 			light that we have received in Christ. Today, we glorify 		the gift of true light and abundant life that Christ 			brings to the world!</a:t>
            </a:r>
          </a:p>
          <a:p>
            <a:pPr marL="0" indent="0">
              <a:buNone/>
            </a:pPr>
            <a:endParaRPr lang="en-US" b="1" dirty="0"/>
          </a:p>
          <a:p>
            <a:pPr marL="0" indent="0">
              <a:buNone/>
            </a:pPr>
            <a:r>
              <a:rPr lang="en-US" b="1" dirty="0"/>
              <a:t>Many 	Thanks be to God!</a:t>
            </a:r>
          </a:p>
          <a:p>
            <a:pPr marL="0" indent="0">
              <a:buNone/>
            </a:pPr>
            <a:endParaRPr lang="en-US" dirty="0"/>
          </a:p>
          <a:p>
            <a:pPr marL="0" indent="0">
              <a:buNone/>
            </a:pPr>
            <a:r>
              <a:rPr lang="en-US" dirty="0">
                <a:solidFill>
                  <a:schemeClr val="accent1">
                    <a:lumMod val="75000"/>
                  </a:schemeClr>
                </a:solidFill>
              </a:rPr>
              <a:t>Congregation sings, Hark! The Herald Angels Sing (verses 2 &amp; 3)</a:t>
            </a:r>
          </a:p>
        </p:txBody>
      </p:sp>
    </p:spTree>
    <p:extLst>
      <p:ext uri="{BB962C8B-B14F-4D97-AF65-F5344CB8AC3E}">
        <p14:creationId xmlns:p14="http://schemas.microsoft.com/office/powerpoint/2010/main" val="3211297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3927EBF-497F-4CC1-A42D-07515C4C533C}"/>
              </a:ext>
            </a:extLst>
          </p:cNvPr>
          <p:cNvSpPr>
            <a:spLocks noGrp="1"/>
          </p:cNvSpPr>
          <p:nvPr>
            <p:ph idx="1"/>
          </p:nvPr>
        </p:nvSpPr>
        <p:spPr>
          <a:xfrm>
            <a:off x="400049" y="533400"/>
            <a:ext cx="11363325" cy="6000750"/>
          </a:xfrm>
        </p:spPr>
        <p:txBody>
          <a:bodyPr>
            <a:normAutofit lnSpcReduction="10000"/>
          </a:bodyPr>
          <a:lstStyle/>
          <a:p>
            <a:pPr marL="0" indent="0">
              <a:buNone/>
            </a:pPr>
            <a:r>
              <a:rPr lang="en-US" b="1" dirty="0"/>
              <a:t>Prayer of Dedication</a:t>
            </a:r>
          </a:p>
          <a:p>
            <a:pPr marL="0" indent="0">
              <a:buNone/>
            </a:pPr>
            <a:endParaRPr lang="en-US" sz="1000" dirty="0"/>
          </a:p>
          <a:p>
            <a:pPr marL="0" indent="0">
              <a:lnSpc>
                <a:spcPts val="3700"/>
              </a:lnSpc>
              <a:buNone/>
            </a:pPr>
            <a:r>
              <a:rPr lang="en-US" b="1" dirty="0"/>
              <a:t>Holy God, your love of all of creation provides ways for us to continually be in relationship with you. Through tangible forms               of interaction with one another we can stand tall in the face                    of the world’s injustice. Proclaiming Christ to the world through our own testimony we acknowledge your voice in our own lives.              We pray for continued opportunities to be shepherds of your brilliant light in the world, reflective of the love, grace, and forgiveness already at work in the world. May these gifts we            bring – time, talents and offerings – be multiplied, that all may have the opportunity to know your glory and love! In the name                 of Jesus we pray</a:t>
            </a:r>
            <a:r>
              <a:rPr lang="en-US" b="1"/>
              <a:t>, Amen.</a:t>
            </a:r>
            <a:endParaRPr lang="en-US" b="1" dirty="0"/>
          </a:p>
        </p:txBody>
      </p:sp>
    </p:spTree>
    <p:extLst>
      <p:ext uri="{BB962C8B-B14F-4D97-AF65-F5344CB8AC3E}">
        <p14:creationId xmlns:p14="http://schemas.microsoft.com/office/powerpoint/2010/main" val="1510070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5F87FC06-01D9-406F-A987-ACC06EAC2897}"/>
              </a:ext>
            </a:extLst>
          </p:cNvPr>
          <p:cNvGrpSpPr/>
          <p:nvPr/>
        </p:nvGrpSpPr>
        <p:grpSpPr>
          <a:xfrm>
            <a:off x="113407" y="0"/>
            <a:ext cx="11972375" cy="6839528"/>
            <a:chOff x="113407" y="0"/>
            <a:chExt cx="11972375" cy="6839528"/>
          </a:xfrm>
        </p:grpSpPr>
        <p:pic>
          <p:nvPicPr>
            <p:cNvPr id="4" name="Picture 3">
              <a:extLst>
                <a:ext uri="{FF2B5EF4-FFF2-40B4-BE49-F238E27FC236}">
                  <a16:creationId xmlns:a16="http://schemas.microsoft.com/office/drawing/2014/main" xmlns="" id="{2ED68F42-4BD3-43BF-805F-BAD3C58F204B}"/>
                </a:ext>
              </a:extLst>
            </p:cNvPr>
            <p:cNvPicPr>
              <a:picLocks noChangeAspect="1"/>
            </p:cNvPicPr>
            <p:nvPr/>
          </p:nvPicPr>
          <p:blipFill rotWithShape="1">
            <a:blip r:embed="rId2"/>
            <a:srcRect l="1123" t="1481" r="1273" b="36215"/>
            <a:stretch/>
          </p:blipFill>
          <p:spPr>
            <a:xfrm>
              <a:off x="141115" y="0"/>
              <a:ext cx="11520310" cy="6739467"/>
            </a:xfrm>
            <a:prstGeom prst="rect">
              <a:avLst/>
            </a:prstGeom>
          </p:spPr>
        </p:pic>
        <p:grpSp>
          <p:nvGrpSpPr>
            <p:cNvPr id="9" name="Group 8">
              <a:extLst>
                <a:ext uri="{FF2B5EF4-FFF2-40B4-BE49-F238E27FC236}">
                  <a16:creationId xmlns:a16="http://schemas.microsoft.com/office/drawing/2014/main" xmlns="" id="{E15DD6D9-9BB9-4C3A-82CA-CEC103E06663}"/>
                </a:ext>
              </a:extLst>
            </p:cNvPr>
            <p:cNvGrpSpPr/>
            <p:nvPr/>
          </p:nvGrpSpPr>
          <p:grpSpPr>
            <a:xfrm>
              <a:off x="113407" y="6216076"/>
              <a:ext cx="11972375" cy="623452"/>
              <a:chOff x="113407" y="6216076"/>
              <a:chExt cx="11972375" cy="623452"/>
            </a:xfrm>
          </p:grpSpPr>
          <p:sp>
            <p:nvSpPr>
              <p:cNvPr id="5" name="Rectangle 4">
                <a:extLst>
                  <a:ext uri="{FF2B5EF4-FFF2-40B4-BE49-F238E27FC236}">
                    <a16:creationId xmlns:a16="http://schemas.microsoft.com/office/drawing/2014/main" xmlns="" id="{E750E3E5-CDC6-46CA-871D-5DEDFA1CA7ED}"/>
                  </a:ext>
                </a:extLst>
              </p:cNvPr>
              <p:cNvSpPr/>
              <p:nvPr/>
            </p:nvSpPr>
            <p:spPr>
              <a:xfrm>
                <a:off x="113407" y="6530110"/>
                <a:ext cx="1567611" cy="3094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xmlns="" id="{1A8BC1F4-97BC-4041-A1F1-D22F2E8BDAA1}"/>
                  </a:ext>
                </a:extLst>
              </p:cNvPr>
              <p:cNvSpPr/>
              <p:nvPr/>
            </p:nvSpPr>
            <p:spPr>
              <a:xfrm>
                <a:off x="7285443" y="6530110"/>
                <a:ext cx="4287721" cy="3094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xmlns="" id="{C739B603-E894-4D5B-850B-E733431A70FE}"/>
                  </a:ext>
                </a:extLst>
              </p:cNvPr>
              <p:cNvSpPr/>
              <p:nvPr/>
            </p:nvSpPr>
            <p:spPr>
              <a:xfrm>
                <a:off x="7798061" y="6393873"/>
                <a:ext cx="4287721" cy="3094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a:extLst>
                  <a:ext uri="{FF2B5EF4-FFF2-40B4-BE49-F238E27FC236}">
                    <a16:creationId xmlns:a16="http://schemas.microsoft.com/office/drawing/2014/main" xmlns="" id="{BB61E34E-D74E-4F1C-AE75-41DAE4A61F7B}"/>
                  </a:ext>
                </a:extLst>
              </p:cNvPr>
              <p:cNvSpPr/>
              <p:nvPr/>
            </p:nvSpPr>
            <p:spPr>
              <a:xfrm>
                <a:off x="8211139" y="6216076"/>
                <a:ext cx="1948862" cy="53262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132557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2742</TotalTime>
  <Words>198</Words>
  <Application>Microsoft Office PowerPoint</Application>
  <PresentationFormat>Custom</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CHRISTMAS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 I – Hope</dc:title>
  <dc:creator>Susan Faulstick</dc:creator>
  <cp:lastModifiedBy>Krista Betz</cp:lastModifiedBy>
  <cp:revision>41</cp:revision>
  <dcterms:created xsi:type="dcterms:W3CDTF">2017-10-10T18:36:55Z</dcterms:created>
  <dcterms:modified xsi:type="dcterms:W3CDTF">2017-10-18T14:21:02Z</dcterms:modified>
</cp:coreProperties>
</file>