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6" r:id="rId3"/>
    <p:sldId id="259" r:id="rId4"/>
    <p:sldId id="258" r:id="rId5"/>
    <p:sldId id="260" r:id="rId6"/>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B700"/>
    <a:srgbClr val="64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p:scale>
          <a:sx n="75" d="100"/>
          <a:sy n="75" d="100"/>
        </p:scale>
        <p:origin x="-378" y="18"/>
      </p:cViewPr>
      <p:guideLst>
        <p:guide orient="horz" pos="144"/>
        <p:guide pos="1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15386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262466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6783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274556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199217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386247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895600" y="228600"/>
            <a:ext cx="2781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29300" y="228600"/>
            <a:ext cx="2781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282675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10110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813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138363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28402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Tree>
    <p:extLst>
      <p:ext uri="{BB962C8B-B14F-4D97-AF65-F5344CB8AC3E}">
        <p14:creationId xmlns:p14="http://schemas.microsoft.com/office/powerpoint/2010/main" val="237767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8EF"/>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2895600" y="228600"/>
            <a:ext cx="57150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9" name="Rectangle 3"/>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ltLang="en-US"/>
          </a:p>
        </p:txBody>
      </p:sp>
      <p:sp>
        <p:nvSpPr>
          <p:cNvPr id="4103" name="Rectangle 7"/>
          <p:cNvSpPr>
            <a:spLocks noChangeArrowheads="1"/>
          </p:cNvSpPr>
          <p:nvPr/>
        </p:nvSpPr>
        <p:spPr bwMode="auto">
          <a:xfrm>
            <a:off x="0" y="0"/>
            <a:ext cx="2667000" cy="6858000"/>
          </a:xfrm>
          <a:prstGeom prst="rect">
            <a:avLst/>
          </a:prstGeom>
          <a:solidFill>
            <a:srgbClr val="7A1D00"/>
          </a:solidFill>
          <a:ln>
            <a:noFill/>
          </a:ln>
          <a:effectLst/>
          <a:extLst>
            <a:ext uri="{91240B29-F687-4F45-9708-019B960494DF}">
              <a14:hiddenLine xmlns:a14="http://schemas.microsoft.com/office/drawing/2010/main" w="9525">
                <a:solidFill>
                  <a:srgbClr val="7A1D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pic>
        <p:nvPicPr>
          <p:cNvPr id="4104" name="Picture 8" descr="background"/>
          <p:cNvPicPr>
            <a:picLocks noChangeAspect="1" noChangeArrowheads="1"/>
          </p:cNvPicPr>
          <p:nvPr/>
        </p:nvPicPr>
        <p:blipFill>
          <a:blip r:embed="rId13" cstate="print">
            <a:clrChange>
              <a:clrFrom>
                <a:srgbClr val="687A58"/>
              </a:clrFrom>
              <a:clrTo>
                <a:srgbClr val="687A58">
                  <a:alpha val="0"/>
                </a:srgbClr>
              </a:clrTo>
            </a:clrChange>
            <a:extLst>
              <a:ext uri="{28A0092B-C50C-407E-A947-70E740481C1C}">
                <a14:useLocalDpi xmlns:a14="http://schemas.microsoft.com/office/drawing/2010/main" val="0"/>
              </a:ext>
            </a:extLst>
          </a:blip>
          <a:srcRect/>
          <a:stretch>
            <a:fillRect/>
          </a:stretch>
        </p:blipFill>
        <p:spPr bwMode="auto">
          <a:xfrm>
            <a:off x="-15875" y="5689600"/>
            <a:ext cx="2730500" cy="825500"/>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HappyPeople"/>
          <p:cNvPicPr>
            <a:picLocks noChangeAspect="1" noChangeArrowheads="1"/>
          </p:cNvPicPr>
          <p:nvPr/>
        </p:nvPicPr>
        <p:blipFill>
          <a:blip r:embed="rId14">
            <a:extLst>
              <a:ext uri="{28A0092B-C50C-407E-A947-70E740481C1C}">
                <a14:useLocalDpi xmlns:a14="http://schemas.microsoft.com/office/drawing/2010/main" val="0"/>
              </a:ext>
            </a:extLst>
          </a:blip>
          <a:srcRect l="9528" t="21112" r="9000" b="2222"/>
          <a:stretch>
            <a:fillRect/>
          </a:stretch>
        </p:blipFill>
        <p:spPr bwMode="auto">
          <a:xfrm>
            <a:off x="0" y="0"/>
            <a:ext cx="2660650" cy="5257800"/>
          </a:xfrm>
          <a:prstGeom prst="rect">
            <a:avLst/>
          </a:prstGeom>
          <a:noFill/>
          <a:extLst>
            <a:ext uri="{909E8E84-426E-40DD-AFC4-6F175D3DCCD1}">
              <a14:hiddenFill xmlns:a14="http://schemas.microsoft.com/office/drawing/2010/main">
                <a:solidFill>
                  <a:srgbClr val="FFFFFF"/>
                </a:solidFill>
              </a14:hiddenFill>
            </a:ext>
          </a:extLst>
        </p:spPr>
      </p:pic>
      <p:sp>
        <p:nvSpPr>
          <p:cNvPr id="4106" name="Text Box 10"/>
          <p:cNvSpPr txBox="1">
            <a:spLocks noChangeArrowheads="1"/>
          </p:cNvSpPr>
          <p:nvPr/>
        </p:nvSpPr>
        <p:spPr bwMode="auto">
          <a:xfrm>
            <a:off x="52388" y="6354763"/>
            <a:ext cx="3124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5100" indent="-1435100">
              <a:defRPr>
                <a:solidFill>
                  <a:schemeClr val="tx1"/>
                </a:solidFill>
                <a:latin typeface="Arial" charset="0"/>
              </a:defRPr>
            </a:lvl1pPr>
            <a:lvl2pPr marL="1663700">
              <a:defRPr>
                <a:solidFill>
                  <a:schemeClr val="tx1"/>
                </a:solidFill>
                <a:latin typeface="Arial" charset="0"/>
              </a:defRPr>
            </a:lvl2pPr>
            <a:lvl3pPr marL="1778000">
              <a:defRPr>
                <a:solidFill>
                  <a:schemeClr val="tx1"/>
                </a:solidFill>
                <a:latin typeface="Arial" charset="0"/>
              </a:defRPr>
            </a:lvl3pPr>
            <a:lvl4pPr marL="1892300">
              <a:defRPr>
                <a:solidFill>
                  <a:schemeClr val="tx1"/>
                </a:solidFill>
                <a:latin typeface="Arial" charset="0"/>
              </a:defRPr>
            </a:lvl4pPr>
            <a:lvl5pPr marL="2006600">
              <a:defRPr>
                <a:solidFill>
                  <a:schemeClr val="tx1"/>
                </a:solidFill>
                <a:latin typeface="Arial" charset="0"/>
              </a:defRPr>
            </a:lvl5pPr>
            <a:lvl6pPr marL="2463800" fontAlgn="base">
              <a:spcBef>
                <a:spcPct val="0"/>
              </a:spcBef>
              <a:spcAft>
                <a:spcPct val="0"/>
              </a:spcAft>
              <a:defRPr>
                <a:solidFill>
                  <a:schemeClr val="tx1"/>
                </a:solidFill>
                <a:latin typeface="Arial" charset="0"/>
              </a:defRPr>
            </a:lvl6pPr>
            <a:lvl7pPr marL="2921000" fontAlgn="base">
              <a:spcBef>
                <a:spcPct val="0"/>
              </a:spcBef>
              <a:spcAft>
                <a:spcPct val="0"/>
              </a:spcAft>
              <a:defRPr>
                <a:solidFill>
                  <a:schemeClr val="tx1"/>
                </a:solidFill>
                <a:latin typeface="Arial" charset="0"/>
              </a:defRPr>
            </a:lvl7pPr>
            <a:lvl8pPr marL="3378200" fontAlgn="base">
              <a:spcBef>
                <a:spcPct val="0"/>
              </a:spcBef>
              <a:spcAft>
                <a:spcPct val="0"/>
              </a:spcAft>
              <a:defRPr>
                <a:solidFill>
                  <a:schemeClr val="tx1"/>
                </a:solidFill>
                <a:latin typeface="Arial" charset="0"/>
              </a:defRPr>
            </a:lvl8pPr>
            <a:lvl9pPr marL="3835400" fontAlgn="base">
              <a:spcBef>
                <a:spcPct val="0"/>
              </a:spcBef>
              <a:spcAft>
                <a:spcPct val="0"/>
              </a:spcAft>
              <a:defRPr>
                <a:solidFill>
                  <a:schemeClr val="tx1"/>
                </a:solidFill>
                <a:latin typeface="Arial" charset="0"/>
              </a:defRPr>
            </a:lvl9pPr>
          </a:lstStyle>
          <a:p>
            <a:pPr>
              <a:spcBef>
                <a:spcPct val="50000"/>
              </a:spcBef>
            </a:pPr>
            <a:r>
              <a:rPr lang="en-US" altLang="en-US" sz="1600">
                <a:solidFill>
                  <a:srgbClr val="DE8400"/>
                </a:solidFill>
                <a:latin typeface="Book Antiqua" pitchFamily="18" charset="0"/>
              </a:rPr>
              <a:t>“Don’t Be Afraid- Shout!”            </a:t>
            </a:r>
            <a:r>
              <a:rPr lang="en-US" altLang="en-US" sz="1400" b="0">
                <a:solidFill>
                  <a:srgbClr val="DE8400"/>
                </a:solidFill>
                <a:latin typeface="Book Antiqua" pitchFamily="18" charset="0"/>
              </a:rPr>
              <a:t>Isaiah 40:9</a:t>
            </a:r>
          </a:p>
        </p:txBody>
      </p:sp>
      <p:pic>
        <p:nvPicPr>
          <p:cNvPr id="4107" name="Picture 11" descr="PB Logo Orang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5270500"/>
            <a:ext cx="1231900" cy="398463"/>
          </a:xfrm>
          <a:prstGeom prst="rect">
            <a:avLst/>
          </a:prstGeom>
          <a:noFill/>
          <a:extLst>
            <a:ext uri="{909E8E84-426E-40DD-AFC4-6F175D3DCCD1}">
              <a14:hiddenFill xmlns:a14="http://schemas.microsoft.com/office/drawing/2010/main">
                <a:solidFill>
                  <a:srgbClr val="FFFFFF"/>
                </a:solidFill>
              </a14:hiddenFill>
            </a:ext>
          </a:extLst>
        </p:spPr>
      </p:pic>
      <p:sp>
        <p:nvSpPr>
          <p:cNvPr id="4108" name="Line 12"/>
          <p:cNvSpPr>
            <a:spLocks noChangeShapeType="1"/>
          </p:cNvSpPr>
          <p:nvPr/>
        </p:nvSpPr>
        <p:spPr bwMode="auto">
          <a:xfrm>
            <a:off x="171450" y="6375400"/>
            <a:ext cx="2362200" cy="0"/>
          </a:xfrm>
          <a:prstGeom prst="line">
            <a:avLst/>
          </a:prstGeom>
          <a:noFill/>
          <a:ln w="9525">
            <a:solidFill>
              <a:srgbClr val="E2B7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Book Antiqua" pitchFamily="18" charset="0"/>
        </a:defRPr>
      </a:lvl2pPr>
      <a:lvl3pPr algn="ctr" rtl="0" fontAlgn="base">
        <a:spcBef>
          <a:spcPct val="0"/>
        </a:spcBef>
        <a:spcAft>
          <a:spcPct val="0"/>
        </a:spcAft>
        <a:defRPr sz="4400">
          <a:solidFill>
            <a:schemeClr val="tx2"/>
          </a:solidFill>
          <a:latin typeface="Book Antiqua" pitchFamily="18" charset="0"/>
        </a:defRPr>
      </a:lvl3pPr>
      <a:lvl4pPr algn="ctr" rtl="0" fontAlgn="base">
        <a:spcBef>
          <a:spcPct val="0"/>
        </a:spcBef>
        <a:spcAft>
          <a:spcPct val="0"/>
        </a:spcAft>
        <a:defRPr sz="4400">
          <a:solidFill>
            <a:schemeClr val="tx2"/>
          </a:solidFill>
          <a:latin typeface="Book Antiqua" pitchFamily="18" charset="0"/>
        </a:defRPr>
      </a:lvl4pPr>
      <a:lvl5pPr algn="ctr" rtl="0" fontAlgn="base">
        <a:spcBef>
          <a:spcPct val="0"/>
        </a:spcBef>
        <a:spcAft>
          <a:spcPct val="0"/>
        </a:spcAft>
        <a:defRPr sz="4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Book Antiqua" pitchFamily="18" charset="0"/>
        </a:defRPr>
      </a:lvl6pPr>
      <a:lvl7pPr marL="914400" algn="ctr" rtl="0" fontAlgn="base">
        <a:spcBef>
          <a:spcPct val="0"/>
        </a:spcBef>
        <a:spcAft>
          <a:spcPct val="0"/>
        </a:spcAft>
        <a:defRPr sz="4400">
          <a:solidFill>
            <a:schemeClr val="tx2"/>
          </a:solidFill>
          <a:latin typeface="Book Antiqua" pitchFamily="18" charset="0"/>
        </a:defRPr>
      </a:lvl7pPr>
      <a:lvl8pPr marL="1371600" algn="ctr" rtl="0" fontAlgn="base">
        <a:spcBef>
          <a:spcPct val="0"/>
        </a:spcBef>
        <a:spcAft>
          <a:spcPct val="0"/>
        </a:spcAft>
        <a:defRPr sz="4400">
          <a:solidFill>
            <a:schemeClr val="tx2"/>
          </a:solidFill>
          <a:latin typeface="Book Antiqua" pitchFamily="18" charset="0"/>
        </a:defRPr>
      </a:lvl8pPr>
      <a:lvl9pPr marL="1828800" algn="ctr" rtl="0" fontAlgn="base">
        <a:spcBef>
          <a:spcPct val="0"/>
        </a:spcBef>
        <a:spcAft>
          <a:spcPct val="0"/>
        </a:spcAft>
        <a:defRPr sz="4400">
          <a:solidFill>
            <a:schemeClr val="tx2"/>
          </a:solidFill>
          <a:latin typeface="Book Antiqua"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2819400" y="1562100"/>
            <a:ext cx="6019800" cy="452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en-US" sz="4000">
                <a:solidFill>
                  <a:srgbClr val="640000"/>
                </a:solidFill>
                <a:latin typeface="Book Antiqua" pitchFamily="18" charset="0"/>
              </a:rPr>
              <a:t>Christmas Fund                               Responsive Reading                               for General Use</a:t>
            </a:r>
            <a:r>
              <a:rPr lang="en-US" altLang="en-US" sz="3600">
                <a:solidFill>
                  <a:srgbClr val="640000"/>
                </a:solidFill>
                <a:latin typeface="Book Antiqua" pitchFamily="18" charset="0"/>
              </a:rPr>
              <a:t> </a:t>
            </a:r>
          </a:p>
          <a:p>
            <a:pPr>
              <a:spcBef>
                <a:spcPct val="20000"/>
              </a:spcBef>
            </a:pPr>
            <a:endParaRPr lang="en-US" altLang="en-US" sz="600">
              <a:solidFill>
                <a:srgbClr val="640000"/>
              </a:solidFill>
              <a:latin typeface="Book Antiqua" pitchFamily="18" charset="0"/>
            </a:endParaRPr>
          </a:p>
          <a:p>
            <a:pPr>
              <a:spcBef>
                <a:spcPct val="20000"/>
              </a:spcBef>
            </a:pPr>
            <a:r>
              <a:rPr lang="en-US" altLang="en-US" sz="2400" b="0">
                <a:solidFill>
                  <a:srgbClr val="640000"/>
                </a:solidFill>
                <a:latin typeface="Book Antiqua" pitchFamily="18" charset="0"/>
              </a:rPr>
              <a:t>For churches that do not light an Advent wreath or wish to do the offering in one focus, using Isaiah 40: 9 NIV </a:t>
            </a:r>
          </a:p>
          <a:p>
            <a:pPr>
              <a:spcBef>
                <a:spcPct val="20000"/>
              </a:spcBef>
            </a:pPr>
            <a:endParaRPr lang="en-US" altLang="en-US" sz="1600" b="0">
              <a:solidFill>
                <a:srgbClr val="640000"/>
              </a:solidFill>
              <a:latin typeface="Book Antiqua" pitchFamily="18" charset="0"/>
            </a:endParaRPr>
          </a:p>
          <a:p>
            <a:r>
              <a:rPr lang="en-US" altLang="en-US" sz="1600" b="0" i="1">
                <a:latin typeface="Book Antiqua" pitchFamily="18" charset="0"/>
              </a:rPr>
              <a:t>(Collection of the Christmas fund gifts should include explanation                of the four uses (pension and health supplements, emergency                   assistance and Christmas Gift checks). </a:t>
            </a:r>
          </a:p>
          <a:p>
            <a:pPr>
              <a:spcBef>
                <a:spcPct val="20000"/>
              </a:spcBef>
            </a:pPr>
            <a:endParaRPr lang="en-US" altLang="en-US" sz="1600" b="0" i="1">
              <a:solidFill>
                <a:srgbClr val="640000"/>
              </a:solidFill>
              <a:latin typeface="Book Antiqua" pitchFamily="18" charset="0"/>
            </a:endParaRPr>
          </a:p>
        </p:txBody>
      </p:sp>
      <p:sp>
        <p:nvSpPr>
          <p:cNvPr id="15365" name="Line 5"/>
          <p:cNvSpPr>
            <a:spLocks noChangeShapeType="1"/>
          </p:cNvSpPr>
          <p:nvPr/>
        </p:nvSpPr>
        <p:spPr bwMode="auto">
          <a:xfrm>
            <a:off x="2895600" y="3429000"/>
            <a:ext cx="5715000" cy="0"/>
          </a:xfrm>
          <a:prstGeom prst="line">
            <a:avLst/>
          </a:prstGeom>
          <a:noFill/>
          <a:ln w="9525">
            <a:solidFill>
              <a:srgbClr val="64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2794000" y="114300"/>
            <a:ext cx="62865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Book Antiqua" pitchFamily="18" charset="0"/>
              </a:defRPr>
            </a:lvl1pPr>
            <a:lvl2pPr algn="ctr">
              <a:spcBef>
                <a:spcPct val="20000"/>
              </a:spcBef>
              <a:defRPr sz="2800">
                <a:solidFill>
                  <a:schemeClr val="tx1"/>
                </a:solidFill>
                <a:latin typeface="Book Antiqua" pitchFamily="18" charset="0"/>
              </a:defRPr>
            </a:lvl2pPr>
            <a:lvl3pPr algn="ctr">
              <a:spcBef>
                <a:spcPct val="20000"/>
              </a:spcBef>
              <a:defRPr sz="2400">
                <a:solidFill>
                  <a:schemeClr val="tx1"/>
                </a:solidFill>
                <a:latin typeface="Book Antiqua" pitchFamily="18" charset="0"/>
              </a:defRPr>
            </a:lvl3pPr>
            <a:lvl4pPr algn="ctr">
              <a:spcBef>
                <a:spcPct val="20000"/>
              </a:spcBef>
              <a:defRPr sz="2000">
                <a:solidFill>
                  <a:schemeClr val="tx1"/>
                </a:solidFill>
                <a:latin typeface="Book Antiqua" pitchFamily="18" charset="0"/>
              </a:defRPr>
            </a:lvl4pPr>
            <a:lvl5pPr algn="ctr">
              <a:spcBef>
                <a:spcPct val="20000"/>
              </a:spcBef>
              <a:defRPr sz="2000">
                <a:solidFill>
                  <a:schemeClr val="tx1"/>
                </a:solidFill>
                <a:latin typeface="Book Antiqua" pitchFamily="18" charset="0"/>
              </a:defRPr>
            </a:lvl5pPr>
            <a:lvl6pPr algn="ctr" fontAlgn="base">
              <a:spcBef>
                <a:spcPct val="20000"/>
              </a:spcBef>
              <a:spcAft>
                <a:spcPct val="0"/>
              </a:spcAft>
              <a:defRPr sz="2000">
                <a:solidFill>
                  <a:schemeClr val="tx1"/>
                </a:solidFill>
                <a:latin typeface="Book Antiqua" pitchFamily="18" charset="0"/>
              </a:defRPr>
            </a:lvl6pPr>
            <a:lvl7pPr algn="ctr" fontAlgn="base">
              <a:spcBef>
                <a:spcPct val="20000"/>
              </a:spcBef>
              <a:spcAft>
                <a:spcPct val="0"/>
              </a:spcAft>
              <a:defRPr sz="2000">
                <a:solidFill>
                  <a:schemeClr val="tx1"/>
                </a:solidFill>
                <a:latin typeface="Book Antiqua" pitchFamily="18" charset="0"/>
              </a:defRPr>
            </a:lvl7pPr>
            <a:lvl8pPr algn="ctr" fontAlgn="base">
              <a:spcBef>
                <a:spcPct val="20000"/>
              </a:spcBef>
              <a:spcAft>
                <a:spcPct val="0"/>
              </a:spcAft>
              <a:defRPr sz="2000">
                <a:solidFill>
                  <a:schemeClr val="tx1"/>
                </a:solidFill>
                <a:latin typeface="Book Antiqua" pitchFamily="18" charset="0"/>
              </a:defRPr>
            </a:lvl8pPr>
            <a:lvl9pPr algn="ctr" fontAlgn="base">
              <a:spcBef>
                <a:spcPct val="20000"/>
              </a:spcBef>
              <a:spcAft>
                <a:spcPct val="0"/>
              </a:spcAft>
              <a:defRPr sz="2000">
                <a:solidFill>
                  <a:schemeClr val="tx1"/>
                </a:solidFill>
                <a:latin typeface="Book Antiqua" pitchFamily="18" charset="0"/>
              </a:defRPr>
            </a:lvl9pPr>
          </a:lstStyle>
          <a:p>
            <a:pPr algn="l"/>
            <a:r>
              <a:rPr lang="en-US" altLang="en-US" sz="2200" i="1"/>
              <a:t>Leader:	</a:t>
            </a:r>
          </a:p>
          <a:p>
            <a:pPr algn="l">
              <a:spcAft>
                <a:spcPct val="20000"/>
              </a:spcAft>
            </a:pPr>
            <a:r>
              <a:rPr lang="en-US" altLang="en-US" sz="2200" b="0"/>
              <a:t>You who bring good tidings to Zion, go up on              a high mountain. You who bring good tidings              to Jerusalem, lift up your voice with a shout, lift it up, do not be afraid; say to the towns                    of Judah, “Here is your God.” (Is40:9)</a:t>
            </a:r>
          </a:p>
          <a:p>
            <a:pPr algn="l"/>
            <a:r>
              <a:rPr lang="en-US" altLang="en-US" sz="2200" i="1">
                <a:solidFill>
                  <a:srgbClr val="640000"/>
                </a:solidFill>
              </a:rPr>
              <a:t>People:</a:t>
            </a:r>
            <a:r>
              <a:rPr lang="en-US" altLang="en-US" sz="2200">
                <a:solidFill>
                  <a:srgbClr val="640000"/>
                </a:solidFill>
              </a:rPr>
              <a:t>	</a:t>
            </a:r>
          </a:p>
          <a:p>
            <a:pPr algn="l"/>
            <a:r>
              <a:rPr lang="en-US" altLang="en-US" sz="2200">
                <a:solidFill>
                  <a:srgbClr val="640000"/>
                </a:solidFill>
              </a:rPr>
              <a:t>We lift up our voices with a shout. </a:t>
            </a:r>
          </a:p>
          <a:p>
            <a:pPr algn="l">
              <a:spcAft>
                <a:spcPct val="40000"/>
              </a:spcAft>
            </a:pPr>
            <a:r>
              <a:rPr lang="en-US" altLang="en-US" sz="2200">
                <a:solidFill>
                  <a:srgbClr val="640000"/>
                </a:solidFill>
              </a:rPr>
              <a:t>We lift them up and are not afraid.</a:t>
            </a:r>
          </a:p>
          <a:p>
            <a:pPr algn="l">
              <a:spcAft>
                <a:spcPct val="40000"/>
              </a:spcAft>
            </a:pPr>
            <a:endParaRPr lang="en-US" altLang="en-US" sz="700">
              <a:solidFill>
                <a:srgbClr val="640000"/>
              </a:solidFill>
            </a:endParaRPr>
          </a:p>
          <a:p>
            <a:pPr algn="l">
              <a:spcAft>
                <a:spcPct val="20000"/>
              </a:spcAft>
            </a:pPr>
            <a:r>
              <a:rPr lang="en-US" altLang="en-US" sz="2200" i="1"/>
              <a:t>Leader:</a:t>
            </a:r>
            <a:r>
              <a:rPr lang="en-US" altLang="en-US" sz="2200" b="0"/>
              <a:t>	                                                                     Pastors and preachers tell the Bethlehem story. They counsel the weary; they seek the lost; they comfort the sad; they encourage couples in love; they break the bread that feeds us all. </a:t>
            </a:r>
          </a:p>
          <a:p>
            <a:pPr algn="l">
              <a:spcAft>
                <a:spcPct val="40000"/>
              </a:spcAft>
            </a:pPr>
            <a:r>
              <a:rPr lang="en-US" altLang="en-US" sz="2200" i="1">
                <a:solidFill>
                  <a:srgbClr val="640000"/>
                </a:solidFill>
              </a:rPr>
              <a:t>People:</a:t>
            </a:r>
            <a:r>
              <a:rPr lang="en-US" altLang="en-US" sz="2200">
                <a:solidFill>
                  <a:srgbClr val="640000"/>
                </a:solidFill>
              </a:rPr>
              <a:t>	                                                                                We lift up our voices with a prayer.</a:t>
            </a:r>
          </a:p>
          <a:p>
            <a:pPr algn="l">
              <a:spcAft>
                <a:spcPct val="40000"/>
              </a:spcAft>
            </a:pPr>
            <a:endParaRPr lang="en-US" altLang="en-US" sz="2200">
              <a:solidFill>
                <a:srgbClr val="640000"/>
              </a:solidFill>
            </a:endParaRPr>
          </a:p>
          <a:p>
            <a:pPr algn="l">
              <a:spcAft>
                <a:spcPct val="40000"/>
              </a:spcAft>
            </a:pPr>
            <a:endParaRPr lang="en-US" altLang="en-US" sz="200" i="1">
              <a:solidFill>
                <a:srgbClr val="64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2794000" y="114300"/>
            <a:ext cx="6019800" cy="599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i="1">
                <a:latin typeface="Book Antiqua" pitchFamily="18" charset="0"/>
              </a:rPr>
              <a:t>Leader: </a:t>
            </a:r>
          </a:p>
          <a:p>
            <a:pPr>
              <a:spcAft>
                <a:spcPct val="20000"/>
              </a:spcAft>
            </a:pPr>
            <a:r>
              <a:rPr lang="en-US" altLang="en-US" sz="2200" b="0">
                <a:latin typeface="Book Antiqua" pitchFamily="18" charset="0"/>
              </a:rPr>
              <a:t>Church School Educators share practices                  of faith, as well as pageants, parties, pottery and poetry. Youth Leaders lead mission                   and ministry, movies and mystery nights, and are just there when youth is a mystery.  </a:t>
            </a:r>
          </a:p>
          <a:p>
            <a:r>
              <a:rPr lang="en-US" altLang="en-US" sz="2200" i="1">
                <a:solidFill>
                  <a:srgbClr val="640000"/>
                </a:solidFill>
                <a:latin typeface="Book Antiqua" pitchFamily="18" charset="0"/>
              </a:rPr>
              <a:t>People:</a:t>
            </a:r>
            <a:r>
              <a:rPr lang="en-US" altLang="en-US" sz="2200">
                <a:solidFill>
                  <a:srgbClr val="640000"/>
                </a:solidFill>
                <a:latin typeface="Book Antiqua" pitchFamily="18" charset="0"/>
              </a:rPr>
              <a:t> </a:t>
            </a:r>
          </a:p>
          <a:p>
            <a:r>
              <a:rPr lang="en-US" altLang="en-US" sz="2200">
                <a:solidFill>
                  <a:srgbClr val="640000"/>
                </a:solidFill>
                <a:latin typeface="Book Antiqua" pitchFamily="18" charset="0"/>
              </a:rPr>
              <a:t>We lift up our voices with a question</a:t>
            </a:r>
            <a:r>
              <a:rPr lang="en-US" altLang="en-US" sz="2200">
                <a:latin typeface="Book Antiqua" pitchFamily="18" charset="0"/>
              </a:rPr>
              <a:t>.</a:t>
            </a:r>
          </a:p>
          <a:p>
            <a:endParaRPr lang="en-US" altLang="en-US" sz="2200">
              <a:latin typeface="Book Antiqua" pitchFamily="18" charset="0"/>
            </a:endParaRPr>
          </a:p>
          <a:p>
            <a:endParaRPr lang="en-US" altLang="en-US" sz="500" b="0">
              <a:latin typeface="Book Antiqua" pitchFamily="18" charset="0"/>
            </a:endParaRPr>
          </a:p>
          <a:p>
            <a:r>
              <a:rPr lang="en-US" altLang="en-US" sz="2200" i="1">
                <a:latin typeface="Book Antiqua" pitchFamily="18" charset="0"/>
              </a:rPr>
              <a:t>Leader:	</a:t>
            </a:r>
          </a:p>
          <a:p>
            <a:pPr>
              <a:spcAft>
                <a:spcPct val="20000"/>
              </a:spcAft>
            </a:pPr>
            <a:r>
              <a:rPr lang="en-US" altLang="en-US" sz="2200" b="0">
                <a:latin typeface="Book Antiqua" pitchFamily="18" charset="0"/>
              </a:rPr>
              <a:t>Church Musicians direct choirs, ring bells, perform cantatas, inspire dancers, play the organ, and pass out buckets for the rest                 of us to carry our tunes in!	</a:t>
            </a:r>
          </a:p>
          <a:p>
            <a:r>
              <a:rPr lang="en-US" altLang="en-US" sz="2200" i="1">
                <a:solidFill>
                  <a:srgbClr val="640000"/>
                </a:solidFill>
                <a:latin typeface="Book Antiqua" pitchFamily="18" charset="0"/>
              </a:rPr>
              <a:t>People: </a:t>
            </a:r>
          </a:p>
          <a:p>
            <a:r>
              <a:rPr lang="en-US" altLang="en-US" sz="2200">
                <a:solidFill>
                  <a:srgbClr val="640000"/>
                </a:solidFill>
                <a:latin typeface="Book Antiqua" pitchFamily="18" charset="0"/>
              </a:rPr>
              <a:t>We lift up our voices with a song.</a:t>
            </a:r>
            <a:r>
              <a:rPr lang="en-US" altLang="en-US" sz="2200">
                <a:latin typeface="Book Antiqua" pitchFamily="18" charset="0"/>
              </a:rPr>
              <a:t>	</a:t>
            </a:r>
          </a:p>
          <a:p>
            <a:r>
              <a:rPr lang="en-US" altLang="en-US" sz="2200" b="0" i="1">
                <a:latin typeface="Book Antiqua"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794000" y="114300"/>
            <a:ext cx="6350000" cy="4678363"/>
          </a:xfrm>
        </p:spPr>
        <p:txBody>
          <a:bodyPr/>
          <a:lstStyle/>
          <a:p>
            <a:pPr marL="0" indent="0">
              <a:spcAft>
                <a:spcPct val="20000"/>
              </a:spcAft>
              <a:buFontTx/>
              <a:buNone/>
            </a:pPr>
            <a:r>
              <a:rPr lang="en-US" altLang="en-US" sz="2200" b="1" i="1"/>
              <a:t>Leader:	</a:t>
            </a:r>
            <a:r>
              <a:rPr lang="en-US" altLang="en-US" sz="2200"/>
              <a:t>                                                                             Sextons hang greens and care for the sheep in the live nativity. They find a wheelchair-corner or a riser for the choir, and shovel snow, snow, snow!</a:t>
            </a:r>
          </a:p>
          <a:p>
            <a:pPr marL="0" indent="0">
              <a:spcAft>
                <a:spcPct val="40000"/>
              </a:spcAft>
              <a:buFontTx/>
              <a:buNone/>
            </a:pPr>
            <a:r>
              <a:rPr lang="en-US" altLang="en-US" sz="2200" b="1" i="1">
                <a:solidFill>
                  <a:srgbClr val="640000"/>
                </a:solidFill>
              </a:rPr>
              <a:t>People:</a:t>
            </a:r>
            <a:r>
              <a:rPr lang="en-US" altLang="en-US" sz="2200" b="1">
                <a:solidFill>
                  <a:srgbClr val="640000"/>
                </a:solidFill>
              </a:rPr>
              <a:t>                                                                      We lift up our voices in the sanctuary.</a:t>
            </a:r>
          </a:p>
          <a:p>
            <a:pPr marL="0" indent="0">
              <a:spcAft>
                <a:spcPct val="40000"/>
              </a:spcAft>
              <a:buFontTx/>
              <a:buNone/>
            </a:pPr>
            <a:endParaRPr lang="en-US" altLang="en-US" sz="1400" b="1">
              <a:solidFill>
                <a:srgbClr val="640000"/>
              </a:solidFill>
            </a:endParaRPr>
          </a:p>
          <a:p>
            <a:pPr marL="0" indent="0">
              <a:spcAft>
                <a:spcPct val="20000"/>
              </a:spcAft>
              <a:buFontTx/>
              <a:buNone/>
            </a:pPr>
            <a:r>
              <a:rPr lang="en-US" altLang="en-US" sz="2200" b="1" i="1"/>
              <a:t>Leader:</a:t>
            </a:r>
            <a:r>
              <a:rPr lang="en-US" altLang="en-US" sz="2200"/>
              <a:t>                                                                Administrators prepare bulletins, keep calendars, coordinate committees, and, when the phone rings – they listen, listen, listen.</a:t>
            </a:r>
          </a:p>
          <a:p>
            <a:pPr marL="0" indent="0">
              <a:buFontTx/>
              <a:buNone/>
            </a:pPr>
            <a:r>
              <a:rPr lang="en-US" altLang="en-US" sz="2200" b="1" i="1">
                <a:solidFill>
                  <a:srgbClr val="640000"/>
                </a:solidFill>
              </a:rPr>
              <a:t>People:</a:t>
            </a:r>
            <a:r>
              <a:rPr lang="en-US" altLang="en-US" sz="2200" b="1">
                <a:solidFill>
                  <a:srgbClr val="640000"/>
                </a:solidFill>
              </a:rPr>
              <a:t>                                                                                  We lift up our voices in print.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2794000" y="95250"/>
            <a:ext cx="6121400" cy="668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ct val="20000"/>
              </a:spcAft>
            </a:pPr>
            <a:r>
              <a:rPr lang="en-US" altLang="en-US" sz="2200" i="1">
                <a:latin typeface="Book Antiqua" pitchFamily="18" charset="0"/>
              </a:rPr>
              <a:t>Leader:</a:t>
            </a:r>
            <a:r>
              <a:rPr lang="en-US" altLang="en-US" sz="2200" b="0">
                <a:latin typeface="Book Antiqua" pitchFamily="18" charset="0"/>
              </a:rPr>
              <a:t>	                                                                     We celebrate those who help our solo faith become the chorus of church. Honoring the ministries of these voice- lifters and text-messengers we bring our gifts for support 	                    in need, emergency assistance, and the simple blessing of being remembered.                                    Let us pray:</a:t>
            </a:r>
          </a:p>
          <a:p>
            <a:pPr>
              <a:spcAft>
                <a:spcPct val="20000"/>
              </a:spcAft>
            </a:pPr>
            <a:endParaRPr lang="en-US" altLang="en-US" sz="900" b="0">
              <a:latin typeface="Book Antiqua" pitchFamily="18" charset="0"/>
            </a:endParaRPr>
          </a:p>
          <a:p>
            <a:r>
              <a:rPr lang="en-US" altLang="en-US" sz="2200" i="1">
                <a:solidFill>
                  <a:srgbClr val="640000"/>
                </a:solidFill>
                <a:latin typeface="Book Antiqua" pitchFamily="18" charset="0"/>
              </a:rPr>
              <a:t>People:	</a:t>
            </a:r>
            <a:r>
              <a:rPr lang="en-US" altLang="en-US" sz="2200" b="0">
                <a:solidFill>
                  <a:srgbClr val="640000"/>
                </a:solidFill>
                <a:latin typeface="Book Antiqua" pitchFamily="18" charset="0"/>
              </a:rPr>
              <a:t>                                                                       Gracious God, we give thanks for those whose voices, 	minds, spirits and hands share the good tidings of Bethlehem. Their care for the church is faithful in all seasons.  Bless these Christmas Fund gifts that they may express our thanks to retired and active clergy and 	lay employees of our churches and our willingness to lift up the love we have received and give it voice in all the world. Amen. </a:t>
            </a:r>
          </a:p>
          <a:p>
            <a:endParaRPr lang="en-US" altLang="en-US" sz="2200" b="0">
              <a:solidFill>
                <a:srgbClr val="640000"/>
              </a:solidFill>
              <a:latin typeface="Book Antiqu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F Litergy 2008">
  <a:themeElements>
    <a:clrScheme name="CF Litergy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F Litergy 2008">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F Litergy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F Litergy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F Litergy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F Litergy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F Litergy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F Litergy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F Litergy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F Litergy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F Litergy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F Litergy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F Litergy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F Litergy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CF Litergy 2008</Template>
  <TotalTime>120</TotalTime>
  <Words>121</Words>
  <Application>Microsoft Office PowerPoint</Application>
  <PresentationFormat>On-screen Show (4:3)</PresentationFormat>
  <Paragraphs>32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Book Antiqua</vt:lpstr>
      <vt:lpstr>CF Litergy 2008</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Faulstick</dc:creator>
  <cp:lastModifiedBy>Susan Faulstick</cp:lastModifiedBy>
  <cp:revision>32</cp:revision>
  <dcterms:created xsi:type="dcterms:W3CDTF">2008-10-27T19:05:08Z</dcterms:created>
  <dcterms:modified xsi:type="dcterms:W3CDTF">2014-02-06T17:18:19Z</dcterms:modified>
</cp:coreProperties>
</file>