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1300"/>
    <a:srgbClr val="9A0000"/>
    <a:srgbClr val="922300"/>
    <a:srgbClr val="A42700"/>
    <a:srgbClr val="007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60"/>
  </p:normalViewPr>
  <p:slideViewPr>
    <p:cSldViewPr>
      <p:cViewPr>
        <p:scale>
          <a:sx n="77" d="100"/>
          <a:sy n="77" d="100"/>
        </p:scale>
        <p:origin x="-318" y="60"/>
      </p:cViewPr>
      <p:guideLst>
        <p:guide orient="horz" pos="864"/>
        <p:guide pos="1776"/>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4008" y="-696"/>
      </p:cViewPr>
      <p:guideLst>
        <p:guide orient="horz" pos="2880"/>
        <p:guide pos="6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6BBB9C49-7384-44E5-A8B9-4658F8F6825E}" type="slidenum">
              <a:rPr lang="en-US" altLang="en-US"/>
              <a:pPr/>
              <a:t>‹#›</a:t>
            </a:fld>
            <a:endParaRPr lang="en-US" altLang="en-US"/>
          </a:p>
        </p:txBody>
      </p:sp>
    </p:spTree>
    <p:extLst>
      <p:ext uri="{BB962C8B-B14F-4D97-AF65-F5344CB8AC3E}">
        <p14:creationId xmlns:p14="http://schemas.microsoft.com/office/powerpoint/2010/main" val="11692094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5C94AF-BCA2-4CC8-B0DC-468C3D33FBD2}" type="slidenum">
              <a:rPr lang="en-US" altLang="en-US"/>
              <a:pPr/>
              <a:t>1</a:t>
            </a:fld>
            <a:endParaRPr lang="en-US" alt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A0B1DB-3D6D-4013-892A-2A8D74388FA5}" type="slidenum">
              <a:rPr lang="en-US" altLang="en-US"/>
              <a:pPr/>
              <a:t>10</a:t>
            </a:fld>
            <a:endParaRPr lang="en-US" alt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xfrm>
            <a:off x="889000" y="4445000"/>
            <a:ext cx="5486400" cy="4114800"/>
          </a:xfrm>
        </p:spPr>
        <p:txBody>
          <a:bodyPr/>
          <a:lstStyle/>
          <a:p>
            <a:r>
              <a:rPr lang="en-US" altLang="en-US" sz="2000" b="1">
                <a:solidFill>
                  <a:srgbClr val="003399"/>
                </a:solidFill>
                <a:latin typeface="Book Antiqua" pitchFamily="18" charset="0"/>
              </a:rPr>
              <a:t>Reader 1:</a:t>
            </a:r>
          </a:p>
          <a:p>
            <a:pPr>
              <a:spcAft>
                <a:spcPct val="20000"/>
              </a:spcAft>
            </a:pPr>
            <a:r>
              <a:rPr lang="en-US" altLang="en-US" sz="1400" i="1">
                <a:solidFill>
                  <a:srgbClr val="003399"/>
                </a:solidFill>
                <a:latin typeface="Book Antiqua" pitchFamily="18" charset="0"/>
              </a:rPr>
              <a:t>(Second Sunday in Advent Unison Prayer Option)</a:t>
            </a:r>
          </a:p>
          <a:p>
            <a:r>
              <a:rPr lang="en-US" altLang="en-US" sz="1600" b="1">
                <a:solidFill>
                  <a:srgbClr val="003399"/>
                </a:solidFill>
                <a:latin typeface="Book Antiqua" pitchFamily="18" charset="0"/>
              </a:rPr>
              <a:t>Lift up your voice with a shout, lift it up,                                  do not be afraid … (Is 40:9b NIV)</a:t>
            </a:r>
          </a:p>
          <a:p>
            <a:r>
              <a:rPr lang="en-US" altLang="en-US" sz="1600" b="1">
                <a:solidFill>
                  <a:srgbClr val="003399"/>
                </a:solidFill>
                <a:latin typeface="Book Antiqua" pitchFamily="18" charset="0"/>
              </a:rPr>
              <a:t>Emmanuel, Prince of Peace, we thank you that                                                    we are in this peaceful place in a month when                                                much is chaotic. We thank you for our church , _______,                                  and for those who shape its ministries – pastor,                                 sexton, musician, educator, administrator. </a:t>
            </a:r>
          </a:p>
          <a:p>
            <a:r>
              <a:rPr lang="en-US" altLang="en-US" sz="1600" b="1">
                <a:solidFill>
                  <a:srgbClr val="003399"/>
                </a:solidFill>
                <a:latin typeface="Book Antiqua" pitchFamily="18" charset="0"/>
              </a:rPr>
              <a:t> Help us to lift up our voices in the world,                                                   so that reconciliation and grace may                                                           begin with our tranquil spirits                                                                          and, from there, lift and light                                                                                   up family, school, community                                                                                            and your precious world. </a:t>
            </a:r>
          </a:p>
          <a:p>
            <a:r>
              <a:rPr lang="en-US" altLang="en-US" sz="1600" b="1">
                <a:solidFill>
                  <a:srgbClr val="003399"/>
                </a:solidFill>
                <a:latin typeface="Book Antiqua" pitchFamily="18" charset="0"/>
              </a:rPr>
              <a:t>Amen. </a:t>
            </a:r>
          </a:p>
          <a:p>
            <a:endParaRPr lang="en-US" altLang="en-US" sz="1600" b="1">
              <a:solidFill>
                <a:srgbClr val="003399"/>
              </a:solidFill>
              <a:latin typeface="Book Antiqua"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7B42C-777A-4C80-A5BB-919FCF1F071A}" type="slidenum">
              <a:rPr lang="en-US" altLang="en-US"/>
              <a:pPr/>
              <a:t>2</a:t>
            </a:fld>
            <a:endParaRPr lang="en-US" altLang="en-U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24A48-E970-4175-8DC2-9446EF0BF244}" type="slidenum">
              <a:rPr lang="en-US" altLang="en-US"/>
              <a:pPr/>
              <a:t>3</a:t>
            </a:fld>
            <a:endParaRPr lang="en-US" alt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a:xfrm>
            <a:off x="876300" y="4457700"/>
            <a:ext cx="5791200" cy="4114800"/>
          </a:xfrm>
        </p:spPr>
        <p:txBody>
          <a:bodyPr/>
          <a:lstStyle/>
          <a:p>
            <a:r>
              <a:rPr lang="en-US" altLang="en-US" sz="2000" b="1">
                <a:solidFill>
                  <a:srgbClr val="003399"/>
                </a:solidFill>
                <a:latin typeface="Book Antiqua" pitchFamily="18" charset="0"/>
              </a:rPr>
              <a:t>Reader 1:</a:t>
            </a:r>
          </a:p>
          <a:p>
            <a:pPr>
              <a:spcAft>
                <a:spcPct val="30000"/>
              </a:spcAft>
            </a:pPr>
            <a:r>
              <a:rPr lang="en-US" altLang="en-US" sz="1600" b="1">
                <a:solidFill>
                  <a:srgbClr val="003399"/>
                </a:solidFill>
                <a:latin typeface="Book Antiqua" pitchFamily="18" charset="0"/>
              </a:rPr>
              <a:t>You who bring good tidings to Jerusalem,                                                              lift up your voice with a shout, lift it up, do not be afraid;      say to the towns of Judah, “Here is your God.”. . </a:t>
            </a:r>
            <a:r>
              <a:rPr lang="en-US" altLang="en-US" sz="1400" b="1">
                <a:solidFill>
                  <a:srgbClr val="003399"/>
                </a:solidFill>
                <a:latin typeface="Book Antiqua" pitchFamily="18" charset="0"/>
              </a:rPr>
              <a:t>. (Is 40:9b)</a:t>
            </a:r>
          </a:p>
          <a:p>
            <a:pPr>
              <a:spcAft>
                <a:spcPct val="30000"/>
              </a:spcAft>
            </a:pPr>
            <a:r>
              <a:rPr lang="en-US" altLang="en-US" sz="1600" b="1">
                <a:solidFill>
                  <a:srgbClr val="003399"/>
                </a:solidFill>
                <a:latin typeface="Book Antiqua" pitchFamily="18" charset="0"/>
              </a:rPr>
              <a:t>Comfort, comfort my people, says your God.                         Speak tenderly . . . (Is 40:1a)</a:t>
            </a:r>
          </a:p>
          <a:p>
            <a:endParaRPr lang="en-US" altLang="en-US" sz="1600" b="1">
              <a:solidFill>
                <a:srgbClr val="003399"/>
              </a:solidFill>
              <a:latin typeface="Book Antiqua" pitchFamily="18" charset="0"/>
            </a:endParaRP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565C4-7D86-464D-9B1F-01653D695A30}" type="slidenum">
              <a:rPr lang="en-US" altLang="en-US"/>
              <a:pPr/>
              <a:t>4</a:t>
            </a:fld>
            <a:endParaRPr lang="en-US" alt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a:xfrm>
            <a:off x="876300" y="4445000"/>
            <a:ext cx="5486400" cy="4114800"/>
          </a:xfrm>
        </p:spPr>
        <p:txBody>
          <a:bodyPr/>
          <a:lstStyle/>
          <a:p>
            <a:r>
              <a:rPr lang="en-US" altLang="en-US" sz="2000" b="1">
                <a:solidFill>
                  <a:srgbClr val="006600"/>
                </a:solidFill>
                <a:latin typeface="Book Antiqua" pitchFamily="18" charset="0"/>
              </a:rPr>
              <a:t>Lighter:</a:t>
            </a:r>
          </a:p>
          <a:p>
            <a:pPr>
              <a:spcAft>
                <a:spcPct val="10000"/>
              </a:spcAft>
            </a:pPr>
            <a:r>
              <a:rPr lang="en-US" altLang="en-US" sz="1600" b="1">
                <a:solidFill>
                  <a:srgbClr val="006600"/>
                </a:solidFill>
                <a:latin typeface="Book Antiqua" pitchFamily="18" charset="0"/>
              </a:rPr>
              <a:t>Last week we </a:t>
            </a:r>
            <a:r>
              <a:rPr lang="en-US" altLang="en-US" sz="1600" b="1" i="1">
                <a:solidFill>
                  <a:srgbClr val="006600"/>
                </a:solidFill>
                <a:latin typeface="Book Antiqua" pitchFamily="18" charset="0"/>
              </a:rPr>
              <a:t>lit </a:t>
            </a:r>
            <a:r>
              <a:rPr lang="en-US" altLang="en-US" sz="1600" b="1">
                <a:solidFill>
                  <a:srgbClr val="006600"/>
                </a:solidFill>
                <a:latin typeface="Book Antiqua" pitchFamily="18" charset="0"/>
              </a:rPr>
              <a:t>the Candle of Hope and </a:t>
            </a:r>
            <a:r>
              <a:rPr lang="en-US" altLang="en-US" sz="1600" b="1" i="1">
                <a:solidFill>
                  <a:srgbClr val="006600"/>
                </a:solidFill>
                <a:latin typeface="Book Antiqua" pitchFamily="18" charset="0"/>
              </a:rPr>
              <a:t>lifted</a:t>
            </a:r>
            <a:r>
              <a:rPr lang="en-US" altLang="en-US" sz="1600" b="1">
                <a:solidFill>
                  <a:srgbClr val="006600"/>
                </a:solidFill>
                <a:latin typeface="Book Antiqua" pitchFamily="18" charset="0"/>
              </a:rPr>
              <a:t> hopeful voices. </a:t>
            </a:r>
          </a:p>
          <a:p>
            <a:pPr>
              <a:spcAft>
                <a:spcPct val="10000"/>
              </a:spcAft>
            </a:pPr>
            <a:r>
              <a:rPr lang="en-US" altLang="en-US" sz="1600" b="1">
                <a:solidFill>
                  <a:srgbClr val="006600"/>
                </a:solidFill>
                <a:latin typeface="Book Antiqua" pitchFamily="18" charset="0"/>
              </a:rPr>
              <a:t>We remembered the long, wide and beautiful  procession of those in many times and places,                         and even this sanctuary, who have shared hope.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B2FB53-447F-4026-A101-6B4524D491E8}" type="slidenum">
              <a:rPr lang="en-US" altLang="en-US"/>
              <a:pPr/>
              <a:t>5</a:t>
            </a:fld>
            <a:endParaRPr lang="en-US" alt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a:xfrm>
            <a:off x="889000" y="4445000"/>
            <a:ext cx="5486400" cy="4114800"/>
          </a:xfrm>
        </p:spPr>
        <p:txBody>
          <a:bodyPr/>
          <a:lstStyle/>
          <a:p>
            <a:r>
              <a:rPr lang="en-US" altLang="en-US" sz="2000" b="1">
                <a:solidFill>
                  <a:srgbClr val="006600"/>
                </a:solidFill>
                <a:latin typeface="Book Antiqua" pitchFamily="18" charset="0"/>
              </a:rPr>
              <a:t>Lighter:</a:t>
            </a:r>
            <a:r>
              <a:rPr lang="en-US" altLang="en-US">
                <a:solidFill>
                  <a:srgbClr val="006600"/>
                </a:solidFill>
                <a:latin typeface="Book Antiqua" pitchFamily="18" charset="0"/>
              </a:rPr>
              <a:t> </a:t>
            </a:r>
          </a:p>
          <a:p>
            <a:r>
              <a:rPr lang="en-US" altLang="en-US" sz="1600">
                <a:solidFill>
                  <a:srgbClr val="006600"/>
                </a:solidFill>
                <a:latin typeface="Book Antiqua" pitchFamily="18" charset="0"/>
              </a:rPr>
              <a:t>(</a:t>
            </a:r>
            <a:r>
              <a:rPr lang="en-US" altLang="en-US" sz="1600">
                <a:solidFill>
                  <a:srgbClr val="007000"/>
                </a:solidFill>
                <a:latin typeface="Book Antiqua" pitchFamily="18" charset="0"/>
              </a:rPr>
              <a:t>Lights the First Candle)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32641-E3DC-4BF5-90AE-BDA73D4AFF72}" type="slidenum">
              <a:rPr lang="en-US" altLang="en-US"/>
              <a:pPr/>
              <a:t>6</a:t>
            </a:fld>
            <a:endParaRPr lang="en-US" alt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xfrm>
            <a:off x="889000" y="4445000"/>
            <a:ext cx="5486400" cy="4114800"/>
          </a:xfrm>
        </p:spPr>
        <p:txBody>
          <a:bodyPr/>
          <a:lstStyle/>
          <a:p>
            <a:r>
              <a:rPr lang="en-US" altLang="en-US" sz="2000" b="1">
                <a:solidFill>
                  <a:srgbClr val="922300"/>
                </a:solidFill>
                <a:latin typeface="Book Antiqua" pitchFamily="18" charset="0"/>
              </a:rPr>
              <a:t>Reader 2:</a:t>
            </a:r>
          </a:p>
          <a:p>
            <a:r>
              <a:rPr lang="en-US" altLang="en-US" sz="1600" b="1">
                <a:solidFill>
                  <a:srgbClr val="922300"/>
                </a:solidFill>
                <a:latin typeface="Book Antiqua" pitchFamily="18" charset="0"/>
              </a:rPr>
              <a:t>This is the Candle of Peace.                        </a:t>
            </a:r>
          </a:p>
          <a:p>
            <a:r>
              <a:rPr lang="en-US" altLang="en-US" sz="1600" b="1">
                <a:solidFill>
                  <a:srgbClr val="922300"/>
                </a:solidFill>
                <a:latin typeface="Book Antiqua" pitchFamily="18" charset="0"/>
              </a:rPr>
              <a:t>There is great need for peace in families, communities and churches, and a deep longing for reconciliation within nations and between nations.</a:t>
            </a:r>
          </a:p>
          <a:p>
            <a:r>
              <a:rPr lang="en-US" altLang="en-US" sz="1600" b="1">
                <a:solidFill>
                  <a:srgbClr val="922300"/>
                </a:solidFill>
                <a:latin typeface="Book Antiqua" pitchFamily="18" charset="0"/>
              </a:rPr>
              <a:t>God does not only comfort us, but also commands                   us to be comforters, to lift up voices in a fearless                    shout and a prayer for peace.</a:t>
            </a:r>
          </a:p>
          <a:p>
            <a:endParaRPr lang="en-US" altLang="en-US" sz="1600" b="1">
              <a:solidFill>
                <a:srgbClr val="922300"/>
              </a:solidFill>
              <a:latin typeface="Book Antiqua"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22497E-A803-4F91-863D-629685B86F2A}" type="slidenum">
              <a:rPr lang="en-US" altLang="en-US"/>
              <a:pPr/>
              <a:t>7</a:t>
            </a:fld>
            <a:endParaRPr lang="en-US" alt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xfrm>
            <a:off x="889000" y="4445000"/>
            <a:ext cx="5486400" cy="4114800"/>
          </a:xfrm>
        </p:spPr>
        <p:txBody>
          <a:bodyPr/>
          <a:lstStyle/>
          <a:p>
            <a:r>
              <a:rPr lang="en-US" altLang="en-US" sz="2000" b="1">
                <a:solidFill>
                  <a:srgbClr val="006600"/>
                </a:solidFill>
                <a:latin typeface="Book Antiqua" pitchFamily="18" charset="0"/>
              </a:rPr>
              <a:t>Lighter:</a:t>
            </a:r>
            <a:r>
              <a:rPr lang="en-US" altLang="en-US">
                <a:solidFill>
                  <a:srgbClr val="006600"/>
                </a:solidFill>
                <a:latin typeface="Book Antiqua" pitchFamily="18" charset="0"/>
              </a:rPr>
              <a:t> </a:t>
            </a:r>
          </a:p>
          <a:p>
            <a:r>
              <a:rPr lang="en-US" altLang="en-US" sz="1600">
                <a:solidFill>
                  <a:srgbClr val="006600"/>
                </a:solidFill>
                <a:latin typeface="Book Antiqua" pitchFamily="18" charset="0"/>
              </a:rPr>
              <a:t>(Lights the second candle)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D1851B-4746-408B-840B-BE0BD7456DE3}" type="slidenum">
              <a:rPr lang="en-US" altLang="en-US"/>
              <a:pPr/>
              <a:t>8</a:t>
            </a:fld>
            <a:endParaRPr lang="en-US" alt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a:xfrm>
            <a:off x="889000" y="4445000"/>
            <a:ext cx="5486400" cy="4114800"/>
          </a:xfrm>
        </p:spPr>
        <p:txBody>
          <a:bodyPr/>
          <a:lstStyle/>
          <a:p>
            <a:r>
              <a:rPr lang="en-US" altLang="en-US" sz="2000" b="1">
                <a:solidFill>
                  <a:srgbClr val="003399"/>
                </a:solidFill>
                <a:latin typeface="Book Antiqua" pitchFamily="18" charset="0"/>
              </a:rPr>
              <a:t>Reader 1:</a:t>
            </a:r>
          </a:p>
          <a:p>
            <a:pPr>
              <a:spcAft>
                <a:spcPct val="20000"/>
              </a:spcAft>
            </a:pPr>
            <a:r>
              <a:rPr lang="en-US" altLang="en-US" sz="1600" b="1">
                <a:solidFill>
                  <a:schemeClr val="accent2"/>
                </a:solidFill>
                <a:latin typeface="Book Antiqua" pitchFamily="18" charset="0"/>
              </a:rPr>
              <a:t>Every time a word of peace is shouted or whispered,                         arguments falter, bitterness is eased, treaties are tried.                      Emmanuel is the one who stills the storm and, also,                                        the one who asks us to walk on the water.                                   </a:t>
            </a:r>
          </a:p>
          <a:p>
            <a:pPr>
              <a:spcAft>
                <a:spcPct val="20000"/>
              </a:spcAft>
            </a:pPr>
            <a:r>
              <a:rPr lang="en-US" altLang="en-US" sz="1600" b="1">
                <a:solidFill>
                  <a:schemeClr val="accent2"/>
                </a:solidFill>
                <a:latin typeface="Book Antiqua" pitchFamily="18" charset="0"/>
              </a:rPr>
              <a:t>We pause now to pray in our hearts                                                                          for the places where peace is needed.                                                                          We lift them up. </a:t>
            </a:r>
            <a:endParaRPr lang="en-US" altLang="en-US" sz="1400" b="1">
              <a:solidFill>
                <a:schemeClr val="accent2"/>
              </a:solidFill>
              <a:latin typeface="Book Antiqua" pitchFamily="18" charset="0"/>
            </a:endParaRPr>
          </a:p>
          <a:p>
            <a:r>
              <a:rPr lang="en-US" altLang="en-US" sz="1400" i="1">
                <a:solidFill>
                  <a:schemeClr val="accent2"/>
                </a:solidFill>
                <a:latin typeface="Book Antiqua" pitchFamily="18" charset="0"/>
              </a:rPr>
              <a:t>(Silence. In some churches people may softly name personal                                                                                      conflicts, community or global strife, the names of those                                                                                                     in military service.)</a:t>
            </a:r>
            <a:endParaRPr lang="en-US" altLang="en-US" sz="1400">
              <a:solidFill>
                <a:schemeClr val="accent2"/>
              </a:solidFill>
              <a:latin typeface="Book Antiqua" pitchFamily="18" charset="0"/>
            </a:endParaRPr>
          </a:p>
          <a:p>
            <a:endParaRPr lang="en-US" altLang="en-US" sz="1400" b="1">
              <a:solidFill>
                <a:schemeClr val="accent2"/>
              </a:solidFill>
              <a:latin typeface="Book Antiqua" pitchFamily="18" charset="0"/>
            </a:endParaRPr>
          </a:p>
          <a:p>
            <a:endParaRPr lang="en-US" altLang="en-US" sz="1400" i="1">
              <a:solidFill>
                <a:srgbClr val="003399"/>
              </a:solidFill>
              <a:latin typeface="Book Antiqua"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992BB-F7D5-4A6D-BFC1-CB83390BEFD9}" type="slidenum">
              <a:rPr lang="en-US" altLang="en-US"/>
              <a:pPr/>
              <a:t>9</a:t>
            </a:fld>
            <a:endParaRPr lang="en-US" alt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xfrm>
            <a:off x="876300" y="4445000"/>
            <a:ext cx="5486400" cy="4114800"/>
          </a:xfrm>
        </p:spPr>
        <p:txBody>
          <a:bodyPr/>
          <a:lstStyle/>
          <a:p>
            <a:r>
              <a:rPr lang="en-US" altLang="en-US" sz="2000" b="1">
                <a:solidFill>
                  <a:srgbClr val="990000"/>
                </a:solidFill>
                <a:latin typeface="Book Antiqua" pitchFamily="18" charset="0"/>
              </a:rPr>
              <a:t>Reader 2:</a:t>
            </a:r>
          </a:p>
          <a:p>
            <a:pPr>
              <a:spcAft>
                <a:spcPct val="10000"/>
              </a:spcAft>
            </a:pPr>
            <a:r>
              <a:rPr lang="en-US" altLang="en-US" sz="1600" i="1">
                <a:solidFill>
                  <a:srgbClr val="990000"/>
                </a:solidFill>
                <a:latin typeface="Book Antiqua" pitchFamily="18" charset="0"/>
              </a:rPr>
              <a:t>(Let us pray) </a:t>
            </a:r>
          </a:p>
          <a:p>
            <a:pPr>
              <a:spcAft>
                <a:spcPct val="10000"/>
              </a:spcAft>
            </a:pPr>
            <a:r>
              <a:rPr lang="en-US" altLang="en-US" sz="1600" b="1">
                <a:solidFill>
                  <a:srgbClr val="990000"/>
                </a:solidFill>
                <a:latin typeface="Book Antiqua" pitchFamily="18" charset="0"/>
              </a:rPr>
              <a:t>Emmanuel, Prince of Peace, we give you                                       thanks for ministries of reconciliation                                                                 and grace in our church.                     </a:t>
            </a:r>
          </a:p>
          <a:p>
            <a:pPr>
              <a:spcAft>
                <a:spcPct val="10000"/>
              </a:spcAft>
            </a:pPr>
            <a:r>
              <a:rPr lang="en-US" altLang="en-US" sz="1600" b="1">
                <a:solidFill>
                  <a:srgbClr val="990000"/>
                </a:solidFill>
                <a:latin typeface="Book Antiqua" pitchFamily="18" charset="0"/>
              </a:rPr>
              <a:t>Strengthen all voices which call for peace                                                  and comfort your people - families, schools,                                  communities, nations, and even these your                                                      children who in a season of hurry and worry                                                            need peace of mind                                                                                 and spirit.                                                     </a:t>
            </a:r>
          </a:p>
          <a:p>
            <a:r>
              <a:rPr lang="en-US" altLang="en-US" sz="1600" b="1">
                <a:solidFill>
                  <a:srgbClr val="990000"/>
                </a:solidFill>
                <a:latin typeface="Book Antiqua" pitchFamily="18" charset="0"/>
              </a:rPr>
              <a:t>Amen</a:t>
            </a:r>
          </a:p>
          <a:p>
            <a:endParaRPr lang="en-US" altLang="en-US" sz="1600" b="1">
              <a:solidFill>
                <a:srgbClr val="990000"/>
              </a:solidFill>
              <a:latin typeface="Book Antiqua" pitchFamily="18" charset="0"/>
            </a:endParaRPr>
          </a:p>
          <a:p>
            <a:endParaRPr lang="en-US" altLang="en-US" sz="1600" b="1">
              <a:solidFill>
                <a:srgbClr val="990000"/>
              </a:solidFill>
              <a:latin typeface="Book Antiqua"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C8EEE6-E140-4F42-9AD5-B6D68652C309}" type="slidenum">
              <a:rPr lang="en-US" altLang="en-US"/>
              <a:pPr/>
              <a:t>‹#›</a:t>
            </a:fld>
            <a:endParaRPr lang="en-US" altLang="en-US"/>
          </a:p>
        </p:txBody>
      </p:sp>
    </p:spTree>
    <p:extLst>
      <p:ext uri="{BB962C8B-B14F-4D97-AF65-F5344CB8AC3E}">
        <p14:creationId xmlns:p14="http://schemas.microsoft.com/office/powerpoint/2010/main" val="136944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4FA6302-3EE3-4A1D-A87D-6D2FDD688C39}" type="slidenum">
              <a:rPr lang="en-US" altLang="en-US"/>
              <a:pPr/>
              <a:t>‹#›</a:t>
            </a:fld>
            <a:endParaRPr lang="en-US" altLang="en-US"/>
          </a:p>
        </p:txBody>
      </p:sp>
    </p:spTree>
    <p:extLst>
      <p:ext uri="{BB962C8B-B14F-4D97-AF65-F5344CB8AC3E}">
        <p14:creationId xmlns:p14="http://schemas.microsoft.com/office/powerpoint/2010/main" val="8467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671AD7-8BB6-4769-B02D-8206FD39E329}" type="slidenum">
              <a:rPr lang="en-US" altLang="en-US"/>
              <a:pPr/>
              <a:t>‹#›</a:t>
            </a:fld>
            <a:endParaRPr lang="en-US" altLang="en-US"/>
          </a:p>
        </p:txBody>
      </p:sp>
    </p:spTree>
    <p:extLst>
      <p:ext uri="{BB962C8B-B14F-4D97-AF65-F5344CB8AC3E}">
        <p14:creationId xmlns:p14="http://schemas.microsoft.com/office/powerpoint/2010/main" val="102281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232D7E4-E400-46D2-9932-8987FEC0F80F}" type="slidenum">
              <a:rPr lang="en-US" altLang="en-US"/>
              <a:pPr/>
              <a:t>‹#›</a:t>
            </a:fld>
            <a:endParaRPr lang="en-US" altLang="en-US"/>
          </a:p>
        </p:txBody>
      </p:sp>
    </p:spTree>
    <p:extLst>
      <p:ext uri="{BB962C8B-B14F-4D97-AF65-F5344CB8AC3E}">
        <p14:creationId xmlns:p14="http://schemas.microsoft.com/office/powerpoint/2010/main" val="63856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1CD71C0-E01F-452D-8570-8B5FB6CB1C99}" type="slidenum">
              <a:rPr lang="en-US" altLang="en-US"/>
              <a:pPr/>
              <a:t>‹#›</a:t>
            </a:fld>
            <a:endParaRPr lang="en-US" altLang="en-US"/>
          </a:p>
        </p:txBody>
      </p:sp>
    </p:spTree>
    <p:extLst>
      <p:ext uri="{BB962C8B-B14F-4D97-AF65-F5344CB8AC3E}">
        <p14:creationId xmlns:p14="http://schemas.microsoft.com/office/powerpoint/2010/main" val="385383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71800" y="1447800"/>
            <a:ext cx="2781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05500" y="1447800"/>
            <a:ext cx="2781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57F05D5-2951-4A1B-A4FF-CBE86D2FB608}" type="slidenum">
              <a:rPr lang="en-US" altLang="en-US"/>
              <a:pPr/>
              <a:t>‹#›</a:t>
            </a:fld>
            <a:endParaRPr lang="en-US" altLang="en-US"/>
          </a:p>
        </p:txBody>
      </p:sp>
    </p:spTree>
    <p:extLst>
      <p:ext uri="{BB962C8B-B14F-4D97-AF65-F5344CB8AC3E}">
        <p14:creationId xmlns:p14="http://schemas.microsoft.com/office/powerpoint/2010/main" val="18166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3043CD5-627B-46BE-B13A-EBE8EB95C9C7}" type="slidenum">
              <a:rPr lang="en-US" altLang="en-US"/>
              <a:pPr/>
              <a:t>‹#›</a:t>
            </a:fld>
            <a:endParaRPr lang="en-US" altLang="en-US"/>
          </a:p>
        </p:txBody>
      </p:sp>
    </p:spTree>
    <p:extLst>
      <p:ext uri="{BB962C8B-B14F-4D97-AF65-F5344CB8AC3E}">
        <p14:creationId xmlns:p14="http://schemas.microsoft.com/office/powerpoint/2010/main" val="107703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DB63D21-15B6-4753-8CD2-170C83688AA1}" type="slidenum">
              <a:rPr lang="en-US" altLang="en-US"/>
              <a:pPr/>
              <a:t>‹#›</a:t>
            </a:fld>
            <a:endParaRPr lang="en-US" altLang="en-US"/>
          </a:p>
        </p:txBody>
      </p:sp>
    </p:spTree>
    <p:extLst>
      <p:ext uri="{BB962C8B-B14F-4D97-AF65-F5344CB8AC3E}">
        <p14:creationId xmlns:p14="http://schemas.microsoft.com/office/powerpoint/2010/main" val="427496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14E480F-4DDB-4E27-9B3A-1E53ABBF933C}" type="slidenum">
              <a:rPr lang="en-US" altLang="en-US"/>
              <a:pPr/>
              <a:t>‹#›</a:t>
            </a:fld>
            <a:endParaRPr lang="en-US" altLang="en-US"/>
          </a:p>
        </p:txBody>
      </p:sp>
    </p:spTree>
    <p:extLst>
      <p:ext uri="{BB962C8B-B14F-4D97-AF65-F5344CB8AC3E}">
        <p14:creationId xmlns:p14="http://schemas.microsoft.com/office/powerpoint/2010/main" val="230764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1E8F13D-67B3-48F3-A03D-30A977B63718}" type="slidenum">
              <a:rPr lang="en-US" altLang="en-US"/>
              <a:pPr/>
              <a:t>‹#›</a:t>
            </a:fld>
            <a:endParaRPr lang="en-US" altLang="en-US"/>
          </a:p>
        </p:txBody>
      </p:sp>
    </p:spTree>
    <p:extLst>
      <p:ext uri="{BB962C8B-B14F-4D97-AF65-F5344CB8AC3E}">
        <p14:creationId xmlns:p14="http://schemas.microsoft.com/office/powerpoint/2010/main" val="177075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A139387-0F5D-4CAC-A4C2-02E3DA4A154D}" type="slidenum">
              <a:rPr lang="en-US" altLang="en-US"/>
              <a:pPr/>
              <a:t>‹#›</a:t>
            </a:fld>
            <a:endParaRPr lang="en-US" altLang="en-US"/>
          </a:p>
        </p:txBody>
      </p:sp>
    </p:spTree>
    <p:extLst>
      <p:ext uri="{BB962C8B-B14F-4D97-AF65-F5344CB8AC3E}">
        <p14:creationId xmlns:p14="http://schemas.microsoft.com/office/powerpoint/2010/main" val="370067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8EF"/>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2971800" y="1447800"/>
            <a:ext cx="57150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9" name="Rectangle 3"/>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ltLang="en-US"/>
          </a:p>
        </p:txBody>
      </p:sp>
      <p:sp>
        <p:nvSpPr>
          <p:cNvPr id="4100" name="Rectangle 4"/>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ltLang="en-US"/>
          </a:p>
        </p:txBody>
      </p:sp>
      <p:sp>
        <p:nvSpPr>
          <p:cNvPr id="4101" name="Rectangle 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27B609F5-F100-4530-B0E4-F90B4586110D}" type="slidenum">
              <a:rPr lang="en-US" altLang="en-US"/>
              <a:pPr/>
              <a:t>‹#›</a:t>
            </a:fld>
            <a:endParaRPr lang="en-US" altLang="en-US"/>
          </a:p>
        </p:txBody>
      </p:sp>
      <p:sp>
        <p:nvSpPr>
          <p:cNvPr id="4103" name="Rectangle 7"/>
          <p:cNvSpPr>
            <a:spLocks noChangeArrowheads="1"/>
          </p:cNvSpPr>
          <p:nvPr/>
        </p:nvSpPr>
        <p:spPr bwMode="auto">
          <a:xfrm>
            <a:off x="0" y="0"/>
            <a:ext cx="9144000" cy="1143000"/>
          </a:xfrm>
          <a:prstGeom prst="rect">
            <a:avLst/>
          </a:prstGeom>
          <a:solidFill>
            <a:srgbClr val="7A1D00"/>
          </a:solidFill>
          <a:ln>
            <a:noFill/>
          </a:ln>
          <a:effectLst/>
          <a:extLst>
            <a:ext uri="{91240B29-F687-4F45-9708-019B960494DF}">
              <a14:hiddenLine xmlns:a14="http://schemas.microsoft.com/office/drawing/2010/main" w="9525">
                <a:solidFill>
                  <a:srgbClr val="7A1D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pic>
        <p:nvPicPr>
          <p:cNvPr id="4104" name="Picture 8" descr="background"/>
          <p:cNvPicPr>
            <a:picLocks noChangeAspect="1" noChangeArrowheads="1"/>
          </p:cNvPicPr>
          <p:nvPr/>
        </p:nvPicPr>
        <p:blipFill>
          <a:blip r:embed="rId13">
            <a:clrChange>
              <a:clrFrom>
                <a:srgbClr val="687A58"/>
              </a:clrFrom>
              <a:clrTo>
                <a:srgbClr val="687A58">
                  <a:alpha val="0"/>
                </a:srgbClr>
              </a:clrTo>
            </a:clrChange>
            <a:extLst>
              <a:ext uri="{28A0092B-C50C-407E-A947-70E740481C1C}">
                <a14:useLocalDpi xmlns:a14="http://schemas.microsoft.com/office/drawing/2010/main" val="0"/>
              </a:ext>
            </a:extLst>
          </a:blip>
          <a:srcRect/>
          <a:stretch>
            <a:fillRect/>
          </a:stretch>
        </p:blipFill>
        <p:spPr bwMode="auto">
          <a:xfrm>
            <a:off x="6096000" y="369888"/>
            <a:ext cx="3190875" cy="965200"/>
          </a:xfrm>
          <a:prstGeom prst="rect">
            <a:avLst/>
          </a:prstGeom>
          <a:noFill/>
          <a:extLst>
            <a:ext uri="{909E8E84-426E-40DD-AFC4-6F175D3DCCD1}">
              <a14:hiddenFill xmlns:a14="http://schemas.microsoft.com/office/drawing/2010/main">
                <a:solidFill>
                  <a:srgbClr val="FFFFFF"/>
                </a:solidFill>
              </a14:hiddenFill>
            </a:ext>
          </a:extLst>
        </p:spPr>
      </p:pic>
      <p:sp>
        <p:nvSpPr>
          <p:cNvPr id="4106" name="Text Box 10"/>
          <p:cNvSpPr txBox="1">
            <a:spLocks noChangeArrowheads="1"/>
          </p:cNvSpPr>
          <p:nvPr/>
        </p:nvSpPr>
        <p:spPr bwMode="auto">
          <a:xfrm>
            <a:off x="6605588" y="14288"/>
            <a:ext cx="29019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2913" indent="-1712913">
              <a:defRPr>
                <a:solidFill>
                  <a:schemeClr val="tx1"/>
                </a:solidFill>
                <a:latin typeface="Arial" charset="0"/>
              </a:defRPr>
            </a:lvl1pPr>
            <a:lvl2pPr marL="1884363">
              <a:defRPr>
                <a:solidFill>
                  <a:schemeClr val="tx1"/>
                </a:solidFill>
                <a:latin typeface="Arial" charset="0"/>
              </a:defRPr>
            </a:lvl2pPr>
            <a:lvl3pPr marL="1998663">
              <a:defRPr>
                <a:solidFill>
                  <a:schemeClr val="tx1"/>
                </a:solidFill>
                <a:latin typeface="Arial" charset="0"/>
              </a:defRPr>
            </a:lvl3pPr>
            <a:lvl4pPr marL="2112963">
              <a:defRPr>
                <a:solidFill>
                  <a:schemeClr val="tx1"/>
                </a:solidFill>
                <a:latin typeface="Arial" charset="0"/>
              </a:defRPr>
            </a:lvl4pPr>
            <a:lvl5pPr marL="2227263">
              <a:defRPr>
                <a:solidFill>
                  <a:schemeClr val="tx1"/>
                </a:solidFill>
                <a:latin typeface="Arial" charset="0"/>
              </a:defRPr>
            </a:lvl5pPr>
            <a:lvl6pPr marL="2684463" fontAlgn="base">
              <a:spcBef>
                <a:spcPct val="0"/>
              </a:spcBef>
              <a:spcAft>
                <a:spcPct val="0"/>
              </a:spcAft>
              <a:defRPr>
                <a:solidFill>
                  <a:schemeClr val="tx1"/>
                </a:solidFill>
                <a:latin typeface="Arial" charset="0"/>
              </a:defRPr>
            </a:lvl6pPr>
            <a:lvl7pPr marL="3141663" fontAlgn="base">
              <a:spcBef>
                <a:spcPct val="0"/>
              </a:spcBef>
              <a:spcAft>
                <a:spcPct val="0"/>
              </a:spcAft>
              <a:defRPr>
                <a:solidFill>
                  <a:schemeClr val="tx1"/>
                </a:solidFill>
                <a:latin typeface="Arial" charset="0"/>
              </a:defRPr>
            </a:lvl7pPr>
            <a:lvl8pPr marL="3598863" fontAlgn="base">
              <a:spcBef>
                <a:spcPct val="0"/>
              </a:spcBef>
              <a:spcAft>
                <a:spcPct val="0"/>
              </a:spcAft>
              <a:defRPr>
                <a:solidFill>
                  <a:schemeClr val="tx1"/>
                </a:solidFill>
                <a:latin typeface="Arial" charset="0"/>
              </a:defRPr>
            </a:lvl8pPr>
            <a:lvl9pPr marL="4056063" fontAlgn="base">
              <a:spcBef>
                <a:spcPct val="0"/>
              </a:spcBef>
              <a:spcAft>
                <a:spcPct val="0"/>
              </a:spcAft>
              <a:defRPr>
                <a:solidFill>
                  <a:schemeClr val="tx1"/>
                </a:solidFill>
                <a:latin typeface="Arial" charset="0"/>
              </a:defRPr>
            </a:lvl9pPr>
          </a:lstStyle>
          <a:p>
            <a:pPr>
              <a:spcBef>
                <a:spcPct val="50000"/>
              </a:spcBef>
            </a:pPr>
            <a:r>
              <a:rPr lang="en-US" altLang="en-US" sz="1600">
                <a:solidFill>
                  <a:srgbClr val="DE8400"/>
                </a:solidFill>
                <a:latin typeface="Book Antiqua" pitchFamily="18" charset="0"/>
              </a:rPr>
              <a:t>“Don’t Be Afraid - Shout”</a:t>
            </a:r>
            <a:r>
              <a:rPr lang="en-US" altLang="en-US" sz="1600" b="0">
                <a:solidFill>
                  <a:srgbClr val="DE8400"/>
                </a:solidFill>
                <a:latin typeface="Book Antiqua" pitchFamily="18" charset="0"/>
              </a:rPr>
              <a:t>                                    </a:t>
            </a:r>
            <a:r>
              <a:rPr lang="en-US" altLang="en-US" sz="1000" b="0">
                <a:solidFill>
                  <a:srgbClr val="DE8400"/>
                </a:solidFill>
                <a:latin typeface="Book Antiqua" pitchFamily="18" charset="0"/>
              </a:rPr>
              <a:t>Isaiah 40:9</a:t>
            </a:r>
          </a:p>
        </p:txBody>
      </p:sp>
      <p:pic>
        <p:nvPicPr>
          <p:cNvPr id="4107" name="Picture 11" descr="PB Logo Orang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38425" y="-15875"/>
            <a:ext cx="1885950" cy="611188"/>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descr="Happyolman"/>
          <p:cNvPicPr>
            <a:picLocks noChangeAspect="1" noChangeArrowheads="1"/>
          </p:cNvPicPr>
          <p:nvPr userDrawn="1"/>
        </p:nvPicPr>
        <p:blipFill>
          <a:blip r:embed="rId15">
            <a:extLst>
              <a:ext uri="{28A0092B-C50C-407E-A947-70E740481C1C}">
                <a14:useLocalDpi xmlns:a14="http://schemas.microsoft.com/office/drawing/2010/main" val="0"/>
              </a:ext>
            </a:extLst>
          </a:blip>
          <a:srcRect l="15442" t="3334" r="5273"/>
          <a:stretch>
            <a:fillRect/>
          </a:stretch>
        </p:blipFill>
        <p:spPr bwMode="auto">
          <a:xfrm>
            <a:off x="0" y="0"/>
            <a:ext cx="2590800" cy="6858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Book Antiqua" pitchFamily="18" charset="0"/>
        </a:defRPr>
      </a:lvl2pPr>
      <a:lvl3pPr algn="ctr" rtl="0" fontAlgn="base">
        <a:spcBef>
          <a:spcPct val="0"/>
        </a:spcBef>
        <a:spcAft>
          <a:spcPct val="0"/>
        </a:spcAft>
        <a:defRPr sz="4400">
          <a:solidFill>
            <a:schemeClr val="tx2"/>
          </a:solidFill>
          <a:latin typeface="Book Antiqua" pitchFamily="18" charset="0"/>
        </a:defRPr>
      </a:lvl3pPr>
      <a:lvl4pPr algn="ctr" rtl="0" fontAlgn="base">
        <a:spcBef>
          <a:spcPct val="0"/>
        </a:spcBef>
        <a:spcAft>
          <a:spcPct val="0"/>
        </a:spcAft>
        <a:defRPr sz="4400">
          <a:solidFill>
            <a:schemeClr val="tx2"/>
          </a:solidFill>
          <a:latin typeface="Book Antiqua" pitchFamily="18" charset="0"/>
        </a:defRPr>
      </a:lvl4pPr>
      <a:lvl5pPr algn="ctr" rtl="0" fontAlgn="base">
        <a:spcBef>
          <a:spcPct val="0"/>
        </a:spcBef>
        <a:spcAft>
          <a:spcPct val="0"/>
        </a:spcAft>
        <a:defRPr sz="4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Book Antiqua" pitchFamily="18" charset="0"/>
        </a:defRPr>
      </a:lvl6pPr>
      <a:lvl7pPr marL="914400" algn="ctr" rtl="0" fontAlgn="base">
        <a:spcBef>
          <a:spcPct val="0"/>
        </a:spcBef>
        <a:spcAft>
          <a:spcPct val="0"/>
        </a:spcAft>
        <a:defRPr sz="4400">
          <a:solidFill>
            <a:schemeClr val="tx2"/>
          </a:solidFill>
          <a:latin typeface="Book Antiqua" pitchFamily="18" charset="0"/>
        </a:defRPr>
      </a:lvl7pPr>
      <a:lvl8pPr marL="1371600" algn="ctr" rtl="0" fontAlgn="base">
        <a:spcBef>
          <a:spcPct val="0"/>
        </a:spcBef>
        <a:spcAft>
          <a:spcPct val="0"/>
        </a:spcAft>
        <a:defRPr sz="4400">
          <a:solidFill>
            <a:schemeClr val="tx2"/>
          </a:solidFill>
          <a:latin typeface="Book Antiqua" pitchFamily="18" charset="0"/>
        </a:defRPr>
      </a:lvl8pPr>
      <a:lvl9pPr marL="1828800" algn="ctr" rtl="0" fontAlgn="base">
        <a:spcBef>
          <a:spcPct val="0"/>
        </a:spcBef>
        <a:spcAft>
          <a:spcPct val="0"/>
        </a:spcAft>
        <a:defRPr sz="4400">
          <a:solidFill>
            <a:schemeClr val="tx2"/>
          </a:solidFill>
          <a:latin typeface="Book Antiqua"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Oval 3"/>
          <p:cNvSpPr>
            <a:spLocks noChangeArrowheads="1"/>
          </p:cNvSpPr>
          <p:nvPr/>
        </p:nvSpPr>
        <p:spPr bwMode="auto">
          <a:xfrm>
            <a:off x="3502025" y="2057400"/>
            <a:ext cx="4757738" cy="4243388"/>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52" name="Picture 8"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300" y="2655888"/>
            <a:ext cx="5884863" cy="4132262"/>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p:cNvSpPr>
            <a:spLocks noChangeArrowheads="1"/>
          </p:cNvSpPr>
          <p:nvPr>
            <p:ph type="ctrTitle"/>
          </p:nvPr>
        </p:nvSpPr>
        <p:spPr bwMode="auto">
          <a:xfrm>
            <a:off x="3190875" y="1419225"/>
            <a:ext cx="5238750" cy="147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b="1">
                <a:solidFill>
                  <a:srgbClr val="7A1D00"/>
                </a:solidFill>
              </a:rPr>
              <a:t>  The 2008 Christmas Fund</a:t>
            </a:r>
            <a:br>
              <a:rPr lang="en-US" altLang="en-US" sz="3200" b="1">
                <a:solidFill>
                  <a:srgbClr val="7A1D00"/>
                </a:solidFill>
              </a:rPr>
            </a:br>
            <a:r>
              <a:rPr lang="en-US" altLang="en-US" sz="3200" b="1">
                <a:solidFill>
                  <a:srgbClr val="7A1D00"/>
                </a:solidFill>
              </a:rPr>
              <a:t>  Advent Candle Liturgy</a:t>
            </a:r>
            <a:r>
              <a:rPr lang="en-US" altLang="en-US" sz="2800">
                <a:solidFill>
                  <a:srgbClr val="7A1D00"/>
                </a:solidFill>
              </a:rPr>
              <a:t/>
            </a:r>
            <a:br>
              <a:rPr lang="en-US" altLang="en-US" sz="2800">
                <a:solidFill>
                  <a:srgbClr val="7A1D00"/>
                </a:solidFill>
              </a:rPr>
            </a:br>
            <a:r>
              <a:rPr lang="en-US" altLang="en-US" sz="2800">
                <a:solidFill>
                  <a:srgbClr val="7A1D00"/>
                </a:solidFill>
              </a:rPr>
              <a:t/>
            </a:r>
            <a:br>
              <a:rPr lang="en-US" altLang="en-US" sz="2800">
                <a:solidFill>
                  <a:srgbClr val="7A1D00"/>
                </a:solidFill>
              </a:rPr>
            </a:br>
            <a:r>
              <a:rPr lang="en-US" altLang="en-US" sz="2800">
                <a:solidFill>
                  <a:srgbClr val="7A1D00"/>
                </a:solidFill>
              </a:rPr>
              <a:t>   </a:t>
            </a:r>
            <a:endParaRPr lang="en-US" altLang="en-US" sz="2800" b="1">
              <a:solidFill>
                <a:srgbClr val="7A1D00"/>
              </a:solidFill>
            </a:endParaRPr>
          </a:p>
        </p:txBody>
      </p:sp>
      <p:pic>
        <p:nvPicPr>
          <p:cNvPr id="6148" name="Picture 4"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295775" y="28956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5626100" y="2651125"/>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296025" y="28575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994525" y="299085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784725" y="3063875"/>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6172200" y="4419600"/>
            <a:ext cx="3279775" cy="2533650"/>
            <a:chOff x="2496" y="1402"/>
            <a:chExt cx="2274" cy="1885"/>
          </a:xfrm>
        </p:grpSpPr>
        <p:sp>
          <p:nvSpPr>
            <p:cNvPr id="24579" name="Oval 3"/>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4580" name="Picture 4"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
        <p:nvSpPr>
          <p:cNvPr id="24581" name="Rectangle 5"/>
          <p:cNvSpPr>
            <a:spLocks noGrp="1" noChangeArrowheads="1"/>
          </p:cNvSpPr>
          <p:nvPr>
            <p:ph type="body" idx="1"/>
          </p:nvPr>
        </p:nvSpPr>
        <p:spPr>
          <a:xfrm>
            <a:off x="2384425" y="1284288"/>
            <a:ext cx="8229600" cy="4525962"/>
          </a:xfrm>
        </p:spPr>
        <p:txBody>
          <a:bodyPr/>
          <a:lstStyle/>
          <a:p>
            <a:pPr>
              <a:buFontTx/>
              <a:buNone/>
            </a:pPr>
            <a:r>
              <a:rPr lang="en-US" altLang="en-US" sz="2000">
                <a:solidFill>
                  <a:srgbClr val="501300"/>
                </a:solidFill>
              </a:rPr>
              <a:t>	Unison Prayer </a:t>
            </a:r>
            <a:endParaRPr lang="en-US" altLang="en-US" sz="2000" i="1">
              <a:solidFill>
                <a:srgbClr val="501300"/>
              </a:solidFill>
            </a:endParaRPr>
          </a:p>
          <a:p>
            <a:pPr>
              <a:buFontTx/>
              <a:buNone/>
            </a:pPr>
            <a:r>
              <a:rPr lang="en-US" altLang="en-US" sz="2000" i="1">
                <a:solidFill>
                  <a:srgbClr val="501300"/>
                </a:solidFill>
              </a:rPr>
              <a:t>	</a:t>
            </a:r>
            <a:r>
              <a:rPr lang="en-US" altLang="en-US" sz="1800" i="1">
                <a:solidFill>
                  <a:srgbClr val="501300"/>
                </a:solidFill>
              </a:rPr>
              <a:t>Lift up your voice with a shout, lift it up, do not be afraid                                                   … (Is40: 9b NIV)</a:t>
            </a:r>
            <a:endParaRPr lang="en-US" altLang="en-US" sz="1800">
              <a:solidFill>
                <a:srgbClr val="501300"/>
              </a:solidFill>
            </a:endParaRPr>
          </a:p>
          <a:p>
            <a:pPr>
              <a:buFontTx/>
              <a:buNone/>
            </a:pPr>
            <a:r>
              <a:rPr lang="en-US" altLang="en-US" sz="2000">
                <a:solidFill>
                  <a:srgbClr val="501300"/>
                </a:solidFill>
              </a:rPr>
              <a:t>	Emmanuel, Prince of Peace, we thank you that                                                    we are in this peaceful place in a month when                                                much is chaotic. We thank you for our church ___                                  and for those who shape its ministries – pastor,                                 sexton, musician, educator, administrator. </a:t>
            </a:r>
          </a:p>
          <a:p>
            <a:pPr>
              <a:buFontTx/>
              <a:buNone/>
            </a:pPr>
            <a:r>
              <a:rPr lang="en-US" altLang="en-US" sz="2000">
                <a:solidFill>
                  <a:srgbClr val="501300"/>
                </a:solidFill>
              </a:rPr>
              <a:t> 	Help us to lift up our voices in the world,                                                   so that reconciliation and grace may                                                           begin with our tranquil spirits                                                                          and, from there, lift and light                                                                                   up family, school, community                                                                                            and your precious world. </a:t>
            </a:r>
          </a:p>
          <a:p>
            <a:pPr>
              <a:buFontTx/>
              <a:buNone/>
            </a:pPr>
            <a:r>
              <a:rPr lang="en-US" altLang="en-US" sz="2000">
                <a:solidFill>
                  <a:srgbClr val="501300"/>
                </a:solidFill>
              </a:rPr>
              <a:t>	Amen.</a:t>
            </a:r>
            <a:r>
              <a:rPr lang="en-US" altLang="en-US" sz="2200"/>
              <a:t> </a:t>
            </a:r>
          </a:p>
        </p:txBody>
      </p:sp>
      <p:pic>
        <p:nvPicPr>
          <p:cNvPr id="24582"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810375" y="4843463"/>
            <a:ext cx="4111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7099300" y="4940300"/>
            <a:ext cx="4111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11425" y="1357313"/>
            <a:ext cx="6042025" cy="1371600"/>
          </a:xfrm>
        </p:spPr>
        <p:txBody>
          <a:bodyPr/>
          <a:lstStyle/>
          <a:p>
            <a:pPr algn="ctr">
              <a:lnSpc>
                <a:spcPct val="90000"/>
              </a:lnSpc>
              <a:buFontTx/>
              <a:buNone/>
              <a:tabLst>
                <a:tab pos="630238" algn="l"/>
              </a:tabLst>
            </a:pPr>
            <a:r>
              <a:rPr lang="en-US" altLang="en-US">
                <a:solidFill>
                  <a:srgbClr val="641800"/>
                </a:solidFill>
              </a:rPr>
              <a:t>	</a:t>
            </a:r>
            <a:r>
              <a:rPr lang="en-US" altLang="en-US" b="1">
                <a:solidFill>
                  <a:srgbClr val="641800"/>
                </a:solidFill>
              </a:rPr>
              <a:t>The Second Sunday                        in Advent</a:t>
            </a:r>
          </a:p>
          <a:p>
            <a:pPr algn="ctr">
              <a:lnSpc>
                <a:spcPct val="90000"/>
              </a:lnSpc>
              <a:spcBef>
                <a:spcPct val="5000"/>
              </a:spcBef>
              <a:buFontTx/>
              <a:buNone/>
              <a:tabLst>
                <a:tab pos="630238" algn="l"/>
              </a:tabLst>
            </a:pPr>
            <a:r>
              <a:rPr lang="en-US" altLang="en-US" b="1">
                <a:solidFill>
                  <a:srgbClr val="641800"/>
                </a:solidFill>
              </a:rPr>
              <a:t>	December 7th, 2008</a:t>
            </a:r>
          </a:p>
          <a:p>
            <a:pPr>
              <a:lnSpc>
                <a:spcPct val="90000"/>
              </a:lnSpc>
              <a:spcBef>
                <a:spcPct val="5000"/>
              </a:spcBef>
              <a:buFontTx/>
              <a:buNone/>
              <a:tabLst>
                <a:tab pos="630238" algn="l"/>
              </a:tabLst>
            </a:pPr>
            <a:endParaRPr lang="en-US" altLang="en-US" sz="300">
              <a:solidFill>
                <a:srgbClr val="641800"/>
              </a:solidFill>
            </a:endParaRPr>
          </a:p>
          <a:p>
            <a:pPr>
              <a:lnSpc>
                <a:spcPct val="90000"/>
              </a:lnSpc>
              <a:spcBef>
                <a:spcPct val="5000"/>
              </a:spcBef>
              <a:buFontTx/>
              <a:buNone/>
              <a:tabLst>
                <a:tab pos="630238" algn="l"/>
              </a:tabLst>
            </a:pPr>
            <a:r>
              <a:rPr lang="en-US" altLang="en-US" sz="2000" i="1"/>
              <a:t>	     </a:t>
            </a:r>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000" i="1"/>
          </a:p>
          <a:p>
            <a:pPr>
              <a:lnSpc>
                <a:spcPct val="90000"/>
              </a:lnSpc>
              <a:spcBef>
                <a:spcPct val="5000"/>
              </a:spcBef>
              <a:buFontTx/>
              <a:buNone/>
              <a:tabLst>
                <a:tab pos="630238" algn="l"/>
              </a:tabLst>
            </a:pPr>
            <a:endParaRPr lang="en-US" altLang="en-US" sz="2800" i="1"/>
          </a:p>
          <a:p>
            <a:pPr algn="ctr">
              <a:lnSpc>
                <a:spcPct val="90000"/>
              </a:lnSpc>
              <a:spcBef>
                <a:spcPct val="5000"/>
              </a:spcBef>
              <a:buFontTx/>
              <a:buNone/>
              <a:tabLst>
                <a:tab pos="630238" algn="l"/>
              </a:tabLst>
            </a:pPr>
            <a:r>
              <a:rPr lang="en-US" altLang="en-US" sz="2000">
                <a:solidFill>
                  <a:srgbClr val="501300"/>
                </a:solidFill>
              </a:rPr>
              <a:t>	</a:t>
            </a:r>
          </a:p>
          <a:p>
            <a:pPr algn="ctr">
              <a:lnSpc>
                <a:spcPct val="90000"/>
              </a:lnSpc>
              <a:spcBef>
                <a:spcPct val="5000"/>
              </a:spcBef>
              <a:buFontTx/>
              <a:buNone/>
              <a:tabLst>
                <a:tab pos="630238" algn="l"/>
              </a:tabLst>
            </a:pPr>
            <a:r>
              <a:rPr lang="en-US" altLang="en-US" sz="2000" i="1">
                <a:solidFill>
                  <a:srgbClr val="501300"/>
                </a:solidFill>
              </a:rPr>
              <a:t>      The Christmas Fund’s health supplements bring                 peace of mind and spirit to many retired pastors, musicians, sextons and administrators.</a:t>
            </a:r>
          </a:p>
        </p:txBody>
      </p:sp>
      <p:grpSp>
        <p:nvGrpSpPr>
          <p:cNvPr id="9219" name="Group 3"/>
          <p:cNvGrpSpPr>
            <a:grpSpLocks/>
          </p:cNvGrpSpPr>
          <p:nvPr/>
        </p:nvGrpSpPr>
        <p:grpSpPr bwMode="auto">
          <a:xfrm>
            <a:off x="3946525" y="2606675"/>
            <a:ext cx="3673475" cy="3184525"/>
            <a:chOff x="2496" y="1402"/>
            <a:chExt cx="2274" cy="1885"/>
          </a:xfrm>
        </p:grpSpPr>
        <p:sp>
          <p:nvSpPr>
            <p:cNvPr id="9220"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1"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398713" y="1262063"/>
            <a:ext cx="6858000" cy="4525962"/>
          </a:xfrm>
        </p:spPr>
        <p:txBody>
          <a:bodyPr/>
          <a:lstStyle/>
          <a:p>
            <a:pPr>
              <a:spcAft>
                <a:spcPct val="30000"/>
              </a:spcAft>
              <a:buFontTx/>
              <a:buNone/>
            </a:pPr>
            <a:r>
              <a:rPr lang="en-US" altLang="en-US" sz="2400" i="1">
                <a:solidFill>
                  <a:srgbClr val="501300"/>
                </a:solidFill>
              </a:rPr>
              <a:t>	</a:t>
            </a:r>
            <a:r>
              <a:rPr lang="en-US" altLang="en-US" sz="2400">
                <a:solidFill>
                  <a:srgbClr val="501300"/>
                </a:solidFill>
              </a:rPr>
              <a:t>You who bring good tidings to Jerusalem,                 lift up your voice with a shout, lift it up,                do not be afraid; say to the towns of Judah, “Here is your God.” (Is 40:9b)</a:t>
            </a:r>
          </a:p>
          <a:p>
            <a:pPr>
              <a:buFontTx/>
              <a:buNone/>
            </a:pPr>
            <a:r>
              <a:rPr lang="en-US" altLang="en-US" sz="2400">
                <a:solidFill>
                  <a:srgbClr val="501300"/>
                </a:solidFill>
              </a:rPr>
              <a:t>	Comfort, comfort my people, says your                God. Speak tenderly …                                                    (Is 40:1a)</a:t>
            </a:r>
          </a:p>
          <a:p>
            <a:endParaRPr lang="en-US" altLang="en-US" sz="2600">
              <a:solidFill>
                <a:srgbClr val="501300"/>
              </a:solidFill>
            </a:endParaRPr>
          </a:p>
        </p:txBody>
      </p:sp>
      <p:grpSp>
        <p:nvGrpSpPr>
          <p:cNvPr id="11267" name="Group 3"/>
          <p:cNvGrpSpPr>
            <a:grpSpLocks/>
          </p:cNvGrpSpPr>
          <p:nvPr/>
        </p:nvGrpSpPr>
        <p:grpSpPr bwMode="auto">
          <a:xfrm>
            <a:off x="5213350" y="3540125"/>
            <a:ext cx="3962400" cy="3397250"/>
            <a:chOff x="2496" y="1402"/>
            <a:chExt cx="2274" cy="1885"/>
          </a:xfrm>
        </p:grpSpPr>
        <p:sp>
          <p:nvSpPr>
            <p:cNvPr id="11268"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1269"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2366963" y="911225"/>
            <a:ext cx="6248400" cy="2263775"/>
          </a:xfrm>
        </p:spPr>
        <p:txBody>
          <a:bodyPr/>
          <a:lstStyle/>
          <a:p>
            <a:pPr>
              <a:buFontTx/>
              <a:buNone/>
            </a:pPr>
            <a:r>
              <a:rPr lang="en-US" altLang="en-US" sz="2000"/>
              <a:t>	</a:t>
            </a:r>
          </a:p>
          <a:p>
            <a:pPr>
              <a:spcAft>
                <a:spcPct val="10000"/>
              </a:spcAft>
              <a:buFontTx/>
              <a:buNone/>
            </a:pPr>
            <a:r>
              <a:rPr lang="en-US" altLang="en-US" sz="2000"/>
              <a:t> </a:t>
            </a:r>
            <a:r>
              <a:rPr lang="en-US" altLang="en-US" sz="2400"/>
              <a:t>    </a:t>
            </a:r>
            <a:r>
              <a:rPr lang="en-US" altLang="en-US" sz="2400">
                <a:solidFill>
                  <a:srgbClr val="501300"/>
                </a:solidFill>
              </a:rPr>
              <a:t>Last week we </a:t>
            </a:r>
            <a:r>
              <a:rPr lang="en-US" altLang="en-US" sz="2400" b="1">
                <a:solidFill>
                  <a:srgbClr val="501300"/>
                </a:solidFill>
              </a:rPr>
              <a:t>lit</a:t>
            </a:r>
            <a:r>
              <a:rPr lang="en-US" altLang="en-US" sz="2400">
                <a:solidFill>
                  <a:srgbClr val="501300"/>
                </a:solidFill>
              </a:rPr>
              <a:t> the Candle of Hope and </a:t>
            </a:r>
            <a:r>
              <a:rPr lang="en-US" altLang="en-US" sz="2400" b="1">
                <a:solidFill>
                  <a:srgbClr val="501300"/>
                </a:solidFill>
              </a:rPr>
              <a:t>lifted</a:t>
            </a:r>
            <a:r>
              <a:rPr lang="en-US" altLang="en-US" sz="2400">
                <a:solidFill>
                  <a:srgbClr val="501300"/>
                </a:solidFill>
              </a:rPr>
              <a:t> hopeful voices. </a:t>
            </a:r>
            <a:r>
              <a:rPr lang="en-US" altLang="en-US" sz="1800" i="1">
                <a:solidFill>
                  <a:srgbClr val="501300"/>
                </a:solidFill>
              </a:rPr>
              <a:t>(light first candle)</a:t>
            </a:r>
            <a:r>
              <a:rPr lang="en-US" altLang="en-US" sz="2400" i="1">
                <a:solidFill>
                  <a:srgbClr val="501300"/>
                </a:solidFill>
              </a:rPr>
              <a:t> </a:t>
            </a:r>
          </a:p>
          <a:p>
            <a:pPr>
              <a:spcAft>
                <a:spcPct val="10000"/>
              </a:spcAft>
              <a:buFontTx/>
              <a:buNone/>
            </a:pPr>
            <a:r>
              <a:rPr lang="en-US" altLang="en-US" sz="2400" i="1">
                <a:solidFill>
                  <a:srgbClr val="501300"/>
                </a:solidFill>
              </a:rPr>
              <a:t>    </a:t>
            </a:r>
            <a:r>
              <a:rPr lang="en-US" altLang="en-US" sz="2400">
                <a:solidFill>
                  <a:srgbClr val="501300"/>
                </a:solidFill>
              </a:rPr>
              <a:t>We remembered the long, wide and beautiful procession of those in many times and places, and even this sanctuary, who have shared hope.</a:t>
            </a:r>
          </a:p>
        </p:txBody>
      </p:sp>
      <p:grpSp>
        <p:nvGrpSpPr>
          <p:cNvPr id="13315" name="Group 3"/>
          <p:cNvGrpSpPr>
            <a:grpSpLocks/>
          </p:cNvGrpSpPr>
          <p:nvPr/>
        </p:nvGrpSpPr>
        <p:grpSpPr bwMode="auto">
          <a:xfrm>
            <a:off x="4953000" y="3124200"/>
            <a:ext cx="4254500" cy="3781425"/>
            <a:chOff x="2496" y="1402"/>
            <a:chExt cx="2274" cy="1885"/>
          </a:xfrm>
        </p:grpSpPr>
        <p:sp>
          <p:nvSpPr>
            <p:cNvPr id="13316"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317"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pic>
        <p:nvPicPr>
          <p:cNvPr id="13318"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5810250" y="3840163"/>
            <a:ext cx="4540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2"/>
          <p:cNvSpPr>
            <a:spLocks noChangeArrowheads="1"/>
          </p:cNvSpPr>
          <p:nvPr/>
        </p:nvSpPr>
        <p:spPr bwMode="auto">
          <a:xfrm>
            <a:off x="3613150" y="1755775"/>
            <a:ext cx="4572000" cy="3810000"/>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5363" name="Picture 3"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3888" y="2117725"/>
            <a:ext cx="5656262" cy="3919538"/>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359275" y="230505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3565525" y="1287463"/>
            <a:ext cx="47196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0">
                <a:solidFill>
                  <a:srgbClr val="641800"/>
                </a:solidFill>
                <a:latin typeface="Book Antiqua" pitchFamily="18" charset="0"/>
              </a:rPr>
              <a:t>The Candle of Hope</a:t>
            </a:r>
          </a:p>
        </p:txBody>
      </p:sp>
      <p:sp>
        <p:nvSpPr>
          <p:cNvPr id="15366" name="Text Box 6"/>
          <p:cNvSpPr txBox="1">
            <a:spLocks noChangeArrowheads="1"/>
          </p:cNvSpPr>
          <p:nvPr/>
        </p:nvSpPr>
        <p:spPr bwMode="auto">
          <a:xfrm>
            <a:off x="2974975" y="5983288"/>
            <a:ext cx="6111875"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
              </a:spcBef>
            </a:pPr>
            <a:r>
              <a:rPr lang="en-US" altLang="en-US" sz="1400" b="0">
                <a:solidFill>
                  <a:srgbClr val="922300"/>
                </a:solidFill>
                <a:latin typeface="Book Antiqua" pitchFamily="18" charset="0"/>
              </a:rPr>
              <a:t>The Christmas fund offers hope through pension supplements                                    to active and retired clergy and active and retired lay employees who                    have brought good tidings to churches throughout                                                        the United Church of Christ.</a:t>
            </a:r>
          </a:p>
          <a:p>
            <a:pPr algn="ctr"/>
            <a:endParaRPr lang="en-US" altLang="en-US" sz="1400">
              <a:solidFill>
                <a:srgbClr val="922300"/>
              </a:solidFill>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2386013" y="1262063"/>
            <a:ext cx="6600825" cy="4678362"/>
          </a:xfrm>
        </p:spPr>
        <p:txBody>
          <a:bodyPr/>
          <a:lstStyle/>
          <a:p>
            <a:pPr>
              <a:buFontTx/>
              <a:buNone/>
            </a:pPr>
            <a:r>
              <a:rPr lang="en-US" altLang="en-US" sz="2400">
                <a:solidFill>
                  <a:srgbClr val="501300"/>
                </a:solidFill>
              </a:rPr>
              <a:t>	This is the Candle of Peace.                        There is great need for peace                              in families, communities and churches,                 and a deep longing for reconciliation                 within nations and between nations.</a:t>
            </a:r>
          </a:p>
          <a:p>
            <a:pPr>
              <a:buFontTx/>
              <a:buNone/>
            </a:pPr>
            <a:r>
              <a:rPr lang="en-US" altLang="en-US" sz="2400">
                <a:solidFill>
                  <a:srgbClr val="501300"/>
                </a:solidFill>
              </a:rPr>
              <a:t>    God does not only comfort us, but also commands us to be comforters,                                       to lift up voices in a fearless                                          shout and a prayer                                                       for peace.</a:t>
            </a:r>
          </a:p>
          <a:p>
            <a:endParaRPr lang="en-US" altLang="en-US" sz="2400"/>
          </a:p>
        </p:txBody>
      </p:sp>
      <p:grpSp>
        <p:nvGrpSpPr>
          <p:cNvPr id="17411" name="Group 3"/>
          <p:cNvGrpSpPr>
            <a:grpSpLocks/>
          </p:cNvGrpSpPr>
          <p:nvPr/>
        </p:nvGrpSpPr>
        <p:grpSpPr bwMode="auto">
          <a:xfrm>
            <a:off x="5638800" y="3810000"/>
            <a:ext cx="3743325" cy="3175000"/>
            <a:chOff x="2496" y="1402"/>
            <a:chExt cx="2274" cy="1885"/>
          </a:xfrm>
        </p:grpSpPr>
        <p:sp>
          <p:nvSpPr>
            <p:cNvPr id="17412" name="Oval 4"/>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7413" name="Picture 5"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pic>
        <p:nvPicPr>
          <p:cNvPr id="17414"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400800" y="4422775"/>
            <a:ext cx="3619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a:off x="3613150" y="1755775"/>
            <a:ext cx="4572000" cy="3810000"/>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35" name="Picture 3"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3888" y="2117725"/>
            <a:ext cx="5656262" cy="3919538"/>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359275" y="2336800"/>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5"/>
          <p:cNvSpPr txBox="1">
            <a:spLocks noChangeArrowheads="1"/>
          </p:cNvSpPr>
          <p:nvPr/>
        </p:nvSpPr>
        <p:spPr bwMode="auto">
          <a:xfrm>
            <a:off x="3565525" y="1287463"/>
            <a:ext cx="4743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0">
                <a:solidFill>
                  <a:srgbClr val="641800"/>
                </a:solidFill>
                <a:latin typeface="Book Antiqua" pitchFamily="18" charset="0"/>
              </a:rPr>
              <a:t>The Candle of Peace</a:t>
            </a:r>
          </a:p>
        </p:txBody>
      </p:sp>
      <p:sp>
        <p:nvSpPr>
          <p:cNvPr id="18438" name="Text Box 6"/>
          <p:cNvSpPr txBox="1">
            <a:spLocks noChangeArrowheads="1"/>
          </p:cNvSpPr>
          <p:nvPr/>
        </p:nvSpPr>
        <p:spPr bwMode="auto">
          <a:xfrm>
            <a:off x="2974975" y="5983288"/>
            <a:ext cx="6111875" cy="9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
              </a:spcBef>
            </a:pPr>
            <a:r>
              <a:rPr lang="en-US" altLang="en-US" sz="1600" b="0" i="1">
                <a:solidFill>
                  <a:srgbClr val="922300"/>
                </a:solidFill>
                <a:latin typeface="Book Antiqua" pitchFamily="18" charset="0"/>
              </a:rPr>
              <a:t> The Christmas Fund’s health supplements bring peace                                     of mind and spirit to many retired pastors, musicians, sextons                        and administrators.</a:t>
            </a:r>
          </a:p>
          <a:p>
            <a:pPr algn="ctr"/>
            <a:endParaRPr lang="en-US" altLang="en-US" sz="1600">
              <a:solidFill>
                <a:srgbClr val="922300"/>
              </a:solidFill>
              <a:latin typeface="Book Antiqua" pitchFamily="18" charset="0"/>
            </a:endParaRPr>
          </a:p>
        </p:txBody>
      </p:sp>
      <p:pic>
        <p:nvPicPr>
          <p:cNvPr id="18439"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4860925" y="2536825"/>
            <a:ext cx="47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4" name="Group 4"/>
          <p:cNvGrpSpPr>
            <a:grpSpLocks/>
          </p:cNvGrpSpPr>
          <p:nvPr/>
        </p:nvGrpSpPr>
        <p:grpSpPr bwMode="auto">
          <a:xfrm>
            <a:off x="5572125" y="3806825"/>
            <a:ext cx="3794125" cy="3098800"/>
            <a:chOff x="2496" y="1402"/>
            <a:chExt cx="2274" cy="1885"/>
          </a:xfrm>
        </p:grpSpPr>
        <p:sp>
          <p:nvSpPr>
            <p:cNvPr id="20485" name="Oval 5"/>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486" name="Picture 6"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
        <p:nvSpPr>
          <p:cNvPr id="20482" name="Rectangle 2"/>
          <p:cNvSpPr>
            <a:spLocks noGrp="1" noChangeArrowheads="1"/>
          </p:cNvSpPr>
          <p:nvPr>
            <p:ph type="body" idx="1"/>
          </p:nvPr>
        </p:nvSpPr>
        <p:spPr>
          <a:xfrm>
            <a:off x="2363788" y="1250950"/>
            <a:ext cx="8229600" cy="4525963"/>
          </a:xfrm>
        </p:spPr>
        <p:txBody>
          <a:bodyPr/>
          <a:lstStyle/>
          <a:p>
            <a:pPr>
              <a:buFontTx/>
              <a:buNone/>
            </a:pPr>
            <a:r>
              <a:rPr lang="en-US" altLang="en-US" sz="2300"/>
              <a:t>	</a:t>
            </a:r>
            <a:r>
              <a:rPr lang="en-US" altLang="en-US" sz="2300">
                <a:solidFill>
                  <a:srgbClr val="501300"/>
                </a:solidFill>
              </a:rPr>
              <a:t>Every time a word of peace is shouted                                                or whispered , arguments falter, bitterness                                      is eased, treaties are tried. Emmanuel                                           is the one who stills the storm and, also,                                        the one who asks us to walk on the water.                                    We pause now to pray in our hearts                                        for the places where peace is needed.                                                                          We </a:t>
            </a:r>
            <a:r>
              <a:rPr lang="en-US" altLang="en-US" sz="2300" b="1">
                <a:solidFill>
                  <a:srgbClr val="501300"/>
                </a:solidFill>
              </a:rPr>
              <a:t>lift</a:t>
            </a:r>
            <a:r>
              <a:rPr lang="en-US" altLang="en-US" sz="2300">
                <a:solidFill>
                  <a:srgbClr val="501300"/>
                </a:solidFill>
              </a:rPr>
              <a:t> them up. </a:t>
            </a:r>
          </a:p>
          <a:p>
            <a:pPr>
              <a:buFontTx/>
              <a:buNone/>
            </a:pPr>
            <a:endParaRPr lang="en-US" altLang="en-US" sz="1200">
              <a:solidFill>
                <a:srgbClr val="501300"/>
              </a:solidFill>
            </a:endParaRPr>
          </a:p>
          <a:p>
            <a:pPr>
              <a:buFontTx/>
              <a:buNone/>
            </a:pPr>
            <a:r>
              <a:rPr lang="en-US" altLang="en-US" sz="1800">
                <a:solidFill>
                  <a:srgbClr val="501300"/>
                </a:solidFill>
              </a:rPr>
              <a:t>	</a:t>
            </a:r>
            <a:r>
              <a:rPr lang="en-US" altLang="en-US" sz="1800" i="1">
                <a:solidFill>
                  <a:srgbClr val="501300"/>
                </a:solidFill>
              </a:rPr>
              <a:t>(Silence. People may softly                                                                                                                   name personal conflicts,                                                                                                                              community or global                                                                                             strife, the names of those                                                                                                     in military service.)</a:t>
            </a:r>
            <a:endParaRPr lang="en-US" altLang="en-US" sz="1800">
              <a:solidFill>
                <a:srgbClr val="501300"/>
              </a:solidFill>
            </a:endParaRPr>
          </a:p>
          <a:p>
            <a:pPr>
              <a:buFontTx/>
              <a:buNone/>
            </a:pPr>
            <a:r>
              <a:rPr lang="en-US" altLang="en-US" sz="2200" i="1"/>
              <a:t>	   </a:t>
            </a:r>
          </a:p>
          <a:p>
            <a:endParaRPr lang="en-US" altLang="en-US" sz="1800"/>
          </a:p>
        </p:txBody>
      </p:sp>
      <p:pic>
        <p:nvPicPr>
          <p:cNvPr id="20483" name="Picture 3"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329363" y="4413250"/>
            <a:ext cx="381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686550" y="4511675"/>
            <a:ext cx="381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5540375" y="3860800"/>
            <a:ext cx="3810000" cy="3124200"/>
            <a:chOff x="2496" y="1402"/>
            <a:chExt cx="2274" cy="1885"/>
          </a:xfrm>
        </p:grpSpPr>
        <p:sp>
          <p:nvSpPr>
            <p:cNvPr id="22531" name="Oval 3"/>
            <p:cNvSpPr>
              <a:spLocks noChangeArrowheads="1"/>
            </p:cNvSpPr>
            <p:nvPr/>
          </p:nvSpPr>
          <p:spPr bwMode="auto">
            <a:xfrm>
              <a:off x="2626" y="1402"/>
              <a:ext cx="1896" cy="1704"/>
            </a:xfrm>
            <a:prstGeom prst="ellipse">
              <a:avLst/>
            </a:prstGeom>
            <a:gradFill rotWithShape="1">
              <a:gsLst>
                <a:gs pos="0">
                  <a:srgbClr val="FFDBA7">
                    <a:gamma/>
                    <a:tint val="0"/>
                    <a:invGamma/>
                    <a:alpha val="0"/>
                  </a:srgbClr>
                </a:gs>
                <a:gs pos="100000">
                  <a:srgbClr val="FFDBA7"/>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2532" name="Picture 4" descr="Advent Wr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690"/>
              <a:ext cx="2274" cy="1597"/>
            </a:xfrm>
            <a:prstGeom prst="rect">
              <a:avLst/>
            </a:prstGeom>
            <a:noFill/>
            <a:extLst>
              <a:ext uri="{909E8E84-426E-40DD-AFC4-6F175D3DCCD1}">
                <a14:hiddenFill xmlns:a14="http://schemas.microsoft.com/office/drawing/2010/main">
                  <a:solidFill>
                    <a:srgbClr val="FFFFFF"/>
                  </a:solidFill>
                </a14:hiddenFill>
              </a:ext>
            </a:extLst>
          </p:spPr>
        </p:pic>
      </p:grpSp>
      <p:sp>
        <p:nvSpPr>
          <p:cNvPr id="22533" name="Rectangle 5"/>
          <p:cNvSpPr>
            <a:spLocks noGrp="1" noChangeArrowheads="1"/>
          </p:cNvSpPr>
          <p:nvPr>
            <p:ph type="body" idx="1"/>
          </p:nvPr>
        </p:nvSpPr>
        <p:spPr>
          <a:xfrm>
            <a:off x="2378075" y="1255713"/>
            <a:ext cx="8229600" cy="4525962"/>
          </a:xfrm>
        </p:spPr>
        <p:txBody>
          <a:bodyPr/>
          <a:lstStyle/>
          <a:p>
            <a:pPr>
              <a:buFontTx/>
              <a:buNone/>
            </a:pPr>
            <a:r>
              <a:rPr lang="en-US" altLang="en-US" sz="1800" i="1">
                <a:solidFill>
                  <a:srgbClr val="501300"/>
                </a:solidFill>
              </a:rPr>
              <a:t>	</a:t>
            </a:r>
            <a:r>
              <a:rPr lang="en-US" altLang="en-US" sz="1600" i="1">
                <a:solidFill>
                  <a:srgbClr val="501300"/>
                </a:solidFill>
              </a:rPr>
              <a:t>(Let us pray) </a:t>
            </a:r>
          </a:p>
          <a:p>
            <a:pPr>
              <a:buFontTx/>
              <a:buNone/>
            </a:pPr>
            <a:r>
              <a:rPr lang="en-US" altLang="en-US" sz="2400" i="1">
                <a:solidFill>
                  <a:srgbClr val="501300"/>
                </a:solidFill>
              </a:rPr>
              <a:t>	</a:t>
            </a:r>
            <a:r>
              <a:rPr lang="en-US" altLang="en-US" sz="2300">
                <a:solidFill>
                  <a:srgbClr val="501300"/>
                </a:solidFill>
              </a:rPr>
              <a:t>Emmanuel, Prince of Peace, we give you                                       thanks for ministries of reconciliation                                                                 and grace in our church.                                                                       Strengthen all voices which call for peace                                                  and comfort your people - families, schools,                                  communities, nations, and even these your                                                      children who in a season of hurry and worry                                                            need peace of mind                                                                                 and spirit.                                                     </a:t>
            </a:r>
          </a:p>
          <a:p>
            <a:pPr>
              <a:buFontTx/>
              <a:buNone/>
            </a:pPr>
            <a:r>
              <a:rPr lang="en-US" altLang="en-US" sz="2300">
                <a:solidFill>
                  <a:srgbClr val="501300"/>
                </a:solidFill>
              </a:rPr>
              <a:t>	Amen</a:t>
            </a:r>
          </a:p>
          <a:p>
            <a:endParaRPr lang="en-US" altLang="en-US" sz="2300">
              <a:solidFill>
                <a:srgbClr val="501300"/>
              </a:solidFill>
            </a:endParaRPr>
          </a:p>
        </p:txBody>
      </p:sp>
      <p:pic>
        <p:nvPicPr>
          <p:cNvPr id="22534" name="Picture 6"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296025" y="4429125"/>
            <a:ext cx="4111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7" descr="hugecandle"/>
          <p:cNvPicPr>
            <a:picLocks noChangeAspect="1" noChangeArrowheads="1"/>
          </p:cNvPicPr>
          <p:nvPr/>
        </p:nvPicPr>
        <p:blipFill>
          <a:blip r:embed="rId4" cstate="print">
            <a:extLst>
              <a:ext uri="{28A0092B-C50C-407E-A947-70E740481C1C}">
                <a14:useLocalDpi xmlns:a14="http://schemas.microsoft.com/office/drawing/2010/main" val="0"/>
              </a:ext>
            </a:extLst>
          </a:blip>
          <a:srcRect b="58333"/>
          <a:stretch>
            <a:fillRect/>
          </a:stretch>
        </p:blipFill>
        <p:spPr bwMode="auto">
          <a:xfrm>
            <a:off x="6629400" y="4559300"/>
            <a:ext cx="4111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008 Advent Candle Litergy">
  <a:themeElements>
    <a:clrScheme name="2008 Advent Candle Literg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08 Advent Candle Litergy">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008 Advent Candle Literg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08 Advent Candle Literg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08 Advent Candle Literg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08 Advent Candle Literg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08 Advent Candle Literg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08 Advent Candle Literg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08 Advent Candle Literg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08 Advent Candle Literg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08 Advent Candle Literg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08 Advent Candle Literg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08 Advent Candle Literg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08 Advent Candle Literg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2008 Advent Candle Litergy</Template>
  <TotalTime>2414</TotalTime>
  <Words>559</Words>
  <Application>Microsoft Office PowerPoint</Application>
  <PresentationFormat>On-screen Show (4:3)</PresentationFormat>
  <Paragraphs>77</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Book Antiqua</vt:lpstr>
      <vt:lpstr>2008 Advent Candle Litergy</vt:lpstr>
      <vt:lpstr>  The 2008 Christmas Fund   Advent Candle Liturgy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2008 Christmas Fund   Advent Candle Liturgy     </dc:title>
  <dc:creator>Susan Faulstick</dc:creator>
  <cp:lastModifiedBy>Susan Faulstick</cp:lastModifiedBy>
  <cp:revision>19</cp:revision>
  <dcterms:created xsi:type="dcterms:W3CDTF">2008-10-22T18:51:33Z</dcterms:created>
  <dcterms:modified xsi:type="dcterms:W3CDTF">2014-02-06T17:14:11Z</dcterms:modified>
</cp:coreProperties>
</file>