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0000"/>
    <a:srgbClr val="700000"/>
    <a:srgbClr val="80008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306" y="60"/>
      </p:cViewPr>
      <p:guideLst>
        <p:guide orient="horz" pos="864"/>
        <p:guide pos="1872"/>
      </p:guideLst>
    </p:cSldViewPr>
  </p:slideViewPr>
  <p:notesTextViewPr>
    <p:cViewPr>
      <p:scale>
        <a:sx n="100" d="100"/>
        <a:sy n="100" d="100"/>
      </p:scale>
      <p:origin x="0" y="0"/>
    </p:cViewPr>
  </p:notesTextViewPr>
  <p:notesViewPr>
    <p:cSldViewPr>
      <p:cViewPr varScale="1">
        <p:scale>
          <a:sx n="50" d="100"/>
          <a:sy n="50" d="100"/>
        </p:scale>
        <p:origin x="-1860" y="-108"/>
      </p:cViewPr>
      <p:guideLst>
        <p:guide orient="horz" pos="2880"/>
        <p:guide pos="6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71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C78B572-CAB2-45BD-8919-79E923CB2E19}" type="slidenum">
              <a:rPr lang="en-US" altLang="en-US"/>
              <a:pPr/>
              <a:t>‹#›</a:t>
            </a:fld>
            <a:endParaRPr lang="en-US" altLang="en-US"/>
          </a:p>
        </p:txBody>
      </p:sp>
    </p:spTree>
    <p:extLst>
      <p:ext uri="{BB962C8B-B14F-4D97-AF65-F5344CB8AC3E}">
        <p14:creationId xmlns:p14="http://schemas.microsoft.com/office/powerpoint/2010/main" val="15556762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3E152A-5D72-43C9-AC1E-86DBAF39D357}" type="slidenum">
              <a:rPr lang="en-US" altLang="en-US"/>
              <a:pPr/>
              <a:t>1</a:t>
            </a:fld>
            <a:endParaRPr lang="en-US" altLang="en-US"/>
          </a:p>
        </p:txBody>
      </p:sp>
      <p:sp>
        <p:nvSpPr>
          <p:cNvPr id="8194" name="Rectangle 2"/>
          <p:cNvSpPr>
            <a:spLocks noRo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E1DE13-636A-43C0-93E3-12920117A3E8}" type="slidenum">
              <a:rPr lang="en-US" altLang="en-US"/>
              <a:pPr/>
              <a:t>10</a:t>
            </a:fld>
            <a:endParaRPr lang="en-US" altLang="en-US"/>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a:xfrm>
            <a:off x="876300" y="4476750"/>
            <a:ext cx="5486400" cy="4114800"/>
          </a:xfrm>
        </p:spPr>
        <p:txBody>
          <a:bodyPr/>
          <a:lstStyle/>
          <a:p>
            <a:r>
              <a:rPr lang="en-US" altLang="en-US" sz="2000" b="1">
                <a:solidFill>
                  <a:schemeClr val="accent2"/>
                </a:solidFill>
                <a:latin typeface="Book Antiqua" pitchFamily="18" charset="0"/>
              </a:rPr>
              <a:t>Third Sunday in Advent                                    Unison Prayer Option:</a:t>
            </a:r>
            <a:endParaRPr lang="en-US" altLang="en-US" sz="2000" b="1" i="1">
              <a:solidFill>
                <a:schemeClr val="accent2"/>
              </a:solidFill>
              <a:latin typeface="Book Antiqua" pitchFamily="18" charset="0"/>
            </a:endParaRPr>
          </a:p>
          <a:p>
            <a:r>
              <a:rPr lang="en-US" altLang="en-US" sz="2000" i="1">
                <a:solidFill>
                  <a:schemeClr val="accent2"/>
                </a:solidFill>
                <a:latin typeface="Book Antiqua" pitchFamily="18" charset="0"/>
              </a:rPr>
              <a:t>Lift up your voice with a shout, lift it up, do not be afraid … (Is40: 9b NIV)</a:t>
            </a:r>
            <a:endParaRPr lang="en-US" altLang="en-US" sz="2000">
              <a:solidFill>
                <a:schemeClr val="accent2"/>
              </a:solidFill>
              <a:latin typeface="Book Antiqua" pitchFamily="18" charset="0"/>
            </a:endParaRPr>
          </a:p>
          <a:p>
            <a:r>
              <a:rPr lang="en-US" altLang="en-US" sz="2000">
                <a:solidFill>
                  <a:schemeClr val="accent2"/>
                </a:solidFill>
                <a:latin typeface="Book Antiqua" pitchFamily="18" charset="0"/>
              </a:rPr>
              <a:t>Emmanuel, shining One, light candles of joy in the hearts of those who need you most this year – the refugee, the child of a new divorce, the unemployed, the weary nurse, the very young and the very old. We ask your tender blessing for those retired pastors and lay church workers who have lifted up the story and now need your spark of joy. Amen. </a:t>
            </a:r>
          </a:p>
          <a:p>
            <a:endParaRPr lang="en-US" altLang="en-US" sz="2000">
              <a:solidFill>
                <a:schemeClr val="accent2"/>
              </a:solidFill>
              <a:latin typeface="Book Antiqua"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B26892-9533-474B-B0FF-73313B4C5EE4}" type="slidenum">
              <a:rPr lang="en-US" altLang="en-US"/>
              <a:pPr/>
              <a:t>2</a:t>
            </a:fld>
            <a:endParaRPr lang="en-US" altLang="en-US"/>
          </a:p>
        </p:txBody>
      </p:sp>
      <p:sp>
        <p:nvSpPr>
          <p:cNvPr id="10242" name="Rectangle 2"/>
          <p:cNvSpPr>
            <a:spLocks noRo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B6E2B6-DD50-4B9A-A91D-4963854340CB}" type="slidenum">
              <a:rPr lang="en-US" altLang="en-US"/>
              <a:pPr/>
              <a:t>3</a:t>
            </a:fld>
            <a:endParaRPr lang="en-US" altLang="en-US"/>
          </a:p>
        </p:txBody>
      </p:sp>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a:xfrm>
            <a:off x="857250" y="4419600"/>
            <a:ext cx="5486400" cy="4114800"/>
          </a:xfrm>
        </p:spPr>
        <p:txBody>
          <a:bodyPr/>
          <a:lstStyle/>
          <a:p>
            <a:r>
              <a:rPr lang="en-US" altLang="en-US" sz="2400" b="1">
                <a:solidFill>
                  <a:schemeClr val="accent2"/>
                </a:solidFill>
                <a:latin typeface="Book Antiqua" pitchFamily="18" charset="0"/>
              </a:rPr>
              <a:t>Reader 1:</a:t>
            </a:r>
          </a:p>
          <a:p>
            <a:r>
              <a:rPr lang="en-US" altLang="en-US" sz="2000">
                <a:solidFill>
                  <a:schemeClr val="accent2"/>
                </a:solidFill>
                <a:latin typeface="Book Antiqua" pitchFamily="18" charset="0"/>
              </a:rPr>
              <a:t>Lift up your voice with a shout, lift it up,                do not be afraid . .. (Is 40:9b)</a:t>
            </a:r>
          </a:p>
          <a:p>
            <a:r>
              <a:rPr lang="en-US" altLang="en-US" sz="2000">
                <a:solidFill>
                  <a:schemeClr val="accent2"/>
                </a:solidFill>
                <a:latin typeface="Book Antiqua" pitchFamily="18" charset="0"/>
              </a:rPr>
              <a:t>Our mouths were filled with laughter and our tongues with songs of joy... (Psalm 126:2a NIV)</a:t>
            </a:r>
          </a:p>
          <a:p>
            <a:endParaRPr lang="en-US" altLang="en-US" sz="2000">
              <a:solidFill>
                <a:schemeClr val="accent2"/>
              </a:solidFill>
              <a:latin typeface="Book Antiqua"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10E324-38B8-4F18-A35D-A44E60AC3D68}" type="slidenum">
              <a:rPr lang="en-US" altLang="en-US"/>
              <a:pPr/>
              <a:t>4</a:t>
            </a:fld>
            <a:endParaRPr lang="en-US" altLang="en-US"/>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a:xfrm>
            <a:off x="895350" y="4419600"/>
            <a:ext cx="5486400" cy="4114800"/>
          </a:xfrm>
        </p:spPr>
        <p:txBody>
          <a:bodyPr/>
          <a:lstStyle/>
          <a:p>
            <a:r>
              <a:rPr lang="en-US" altLang="en-US" sz="2400" b="1">
                <a:solidFill>
                  <a:srgbClr val="990000"/>
                </a:solidFill>
                <a:latin typeface="Book Antiqua" pitchFamily="18" charset="0"/>
              </a:rPr>
              <a:t>Reader 2:	</a:t>
            </a:r>
          </a:p>
          <a:p>
            <a:r>
              <a:rPr lang="en-US" altLang="en-US" sz="2000">
                <a:solidFill>
                  <a:srgbClr val="990000"/>
                </a:solidFill>
                <a:latin typeface="Book Antiqua" pitchFamily="18" charset="0"/>
              </a:rPr>
              <a:t>Last week we lit the Candle of Hope and the Candle of Peace, lifting our voices in a promise of hope and a prayer for peace.                                      (light two candles)</a:t>
            </a:r>
          </a:p>
          <a:p>
            <a:r>
              <a:rPr lang="en-US" altLang="en-US" sz="2000">
                <a:solidFill>
                  <a:srgbClr val="990000"/>
                </a:solidFill>
                <a:latin typeface="Book Antiqua" pitchFamily="18" charset="0"/>
              </a:rPr>
              <a:t>We celebrate the Messiah’s birth and the angel words – Peace on Earth.</a:t>
            </a:r>
          </a:p>
          <a:p>
            <a:endParaRPr lang="en-US" altLang="en-US" sz="2000">
              <a:solidFill>
                <a:srgbClr val="990000"/>
              </a:solidFill>
              <a:latin typeface="Book Antiqua"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39ED09-EBF0-48B6-B37A-7AEC35D99C37}" type="slidenum">
              <a:rPr lang="en-US" altLang="en-US"/>
              <a:pPr/>
              <a:t>5</a:t>
            </a:fld>
            <a:endParaRPr lang="en-US" altLang="en-US"/>
          </a:p>
        </p:txBody>
      </p:sp>
      <p:sp>
        <p:nvSpPr>
          <p:cNvPr id="14338" name="Rectangle 2"/>
          <p:cNvSpPr>
            <a:spLocks noRot="1" noChangeArrowheads="1" noTextEdit="1"/>
          </p:cNvSpPr>
          <p:nvPr>
            <p:ph type="sldImg"/>
          </p:nvPr>
        </p:nvSpPr>
        <p:spPr>
          <a:ln/>
        </p:spPr>
      </p:sp>
      <p:sp>
        <p:nvSpPr>
          <p:cNvPr id="14339" name="Rectangle 3"/>
          <p:cNvSpPr>
            <a:spLocks noGrp="1" noChangeArrowheads="1"/>
          </p:cNvSpPr>
          <p:nvPr>
            <p:ph type="body" idx="1"/>
          </p:nvPr>
        </p:nvSpPr>
        <p:spPr>
          <a:xfrm>
            <a:off x="876300" y="4438650"/>
            <a:ext cx="5486400" cy="4114800"/>
          </a:xfrm>
        </p:spPr>
        <p:txBody>
          <a:bodyPr/>
          <a:lstStyle/>
          <a:p>
            <a:r>
              <a:rPr lang="en-US" altLang="en-US" sz="2400" b="1">
                <a:solidFill>
                  <a:srgbClr val="006600"/>
                </a:solidFill>
                <a:latin typeface="Book Antiqua" pitchFamily="18" charset="0"/>
              </a:rPr>
              <a:t>Lighter:</a:t>
            </a:r>
            <a:r>
              <a:rPr lang="en-US" altLang="en-US" sz="2400">
                <a:solidFill>
                  <a:srgbClr val="006600"/>
                </a:solidFill>
                <a:latin typeface="Book Antiqua" pitchFamily="18" charset="0"/>
              </a:rPr>
              <a:t> </a:t>
            </a:r>
          </a:p>
          <a:p>
            <a:r>
              <a:rPr lang="en-US" altLang="en-US" sz="1600">
                <a:solidFill>
                  <a:srgbClr val="006600"/>
                </a:solidFill>
                <a:latin typeface="Book Antiqua" pitchFamily="18" charset="0"/>
              </a:rPr>
              <a:t>(Lights the First Candle and Second Candle)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1AD11F-51C8-4ABB-AD52-97FB182DE110}" type="slidenum">
              <a:rPr lang="en-US" altLang="en-US"/>
              <a:pPr/>
              <a:t>6</a:t>
            </a:fld>
            <a:endParaRPr lang="en-US" altLang="en-US"/>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a:xfrm>
            <a:off x="895350" y="4476750"/>
            <a:ext cx="5486400" cy="4114800"/>
          </a:xfrm>
        </p:spPr>
        <p:txBody>
          <a:bodyPr/>
          <a:lstStyle/>
          <a:p>
            <a:r>
              <a:rPr lang="en-US" altLang="en-US" sz="2000" b="1">
                <a:solidFill>
                  <a:srgbClr val="006600"/>
                </a:solidFill>
                <a:latin typeface="Book Antiqua" pitchFamily="18" charset="0"/>
              </a:rPr>
              <a:t>Lighter:</a:t>
            </a:r>
          </a:p>
          <a:p>
            <a:r>
              <a:rPr lang="en-US" altLang="en-US" sz="2000">
                <a:solidFill>
                  <a:srgbClr val="006600"/>
                </a:solidFill>
                <a:latin typeface="Book Antiqua" pitchFamily="18" charset="0"/>
              </a:rPr>
              <a:t>This the Candle of Joy. </a:t>
            </a:r>
          </a:p>
          <a:p>
            <a:r>
              <a:rPr lang="en-US" altLang="en-US" sz="2000">
                <a:solidFill>
                  <a:srgbClr val="006600"/>
                </a:solidFill>
                <a:latin typeface="Book Antiqua" pitchFamily="18" charset="0"/>
              </a:rPr>
              <a:t>Look around at this season in this place – not the frantic bustle of consumerism,  but young and old singing a carol together.</a:t>
            </a:r>
          </a:p>
          <a:p>
            <a:r>
              <a:rPr lang="en-US" altLang="en-US" sz="2000">
                <a:solidFill>
                  <a:srgbClr val="006600"/>
                </a:solidFill>
                <a:latin typeface="Book Antiqua" pitchFamily="18" charset="0"/>
              </a:rPr>
              <a:t>A card sent to a lonely person, the story told  in pageant or cantata or live nativity, the generosity of white gifts, mitten trees, Christmas boxes, the welcome of a stranger              to the manger. </a:t>
            </a:r>
          </a:p>
          <a:p>
            <a:r>
              <a:rPr lang="en-US" altLang="en-US" sz="2000">
                <a:solidFill>
                  <a:srgbClr val="006600"/>
                </a:solidFill>
                <a:latin typeface="Book Antiqua" pitchFamily="18" charset="0"/>
              </a:rPr>
              <a:t>In these ways we lift up our voices in a fearless shout and a song of joy.</a:t>
            </a:r>
          </a:p>
          <a:p>
            <a:endParaRPr lang="en-US" altLang="en-US" sz="2000">
              <a:solidFill>
                <a:srgbClr val="006600"/>
              </a:solidFill>
              <a:latin typeface="Book Antiqua"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6550BA-D986-4068-A269-107D2FF2CA22}" type="slidenum">
              <a:rPr lang="en-US" altLang="en-US"/>
              <a:pPr/>
              <a:t>7</a:t>
            </a:fld>
            <a:endParaRPr lang="en-US" alt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a:xfrm>
            <a:off x="857250" y="4476750"/>
            <a:ext cx="5486400" cy="4114800"/>
          </a:xfrm>
        </p:spPr>
        <p:txBody>
          <a:bodyPr/>
          <a:lstStyle/>
          <a:p>
            <a:r>
              <a:rPr lang="en-US" altLang="en-US" sz="2000" b="1">
                <a:solidFill>
                  <a:srgbClr val="006600"/>
                </a:solidFill>
                <a:latin typeface="Book Antiqua" pitchFamily="18" charset="0"/>
              </a:rPr>
              <a:t>Lighter:</a:t>
            </a:r>
            <a:r>
              <a:rPr lang="en-US" altLang="en-US">
                <a:solidFill>
                  <a:srgbClr val="006600"/>
                </a:solidFill>
                <a:latin typeface="Book Antiqua" pitchFamily="18" charset="0"/>
              </a:rPr>
              <a:t> </a:t>
            </a:r>
          </a:p>
          <a:p>
            <a:r>
              <a:rPr lang="en-US" altLang="en-US" sz="1600">
                <a:solidFill>
                  <a:srgbClr val="006600"/>
                </a:solidFill>
                <a:latin typeface="Book Antiqua" pitchFamily="18" charset="0"/>
              </a:rPr>
              <a:t>(Lights the Third Candle)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4B7B5E-5B62-451A-A510-97B7A98226AC}" type="slidenum">
              <a:rPr lang="en-US" altLang="en-US"/>
              <a:pPr/>
              <a:t>8</a:t>
            </a:fld>
            <a:endParaRPr lang="en-US" altLang="en-US"/>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a:xfrm>
            <a:off x="895350" y="4476750"/>
            <a:ext cx="5486400" cy="4114800"/>
          </a:xfrm>
        </p:spPr>
        <p:txBody>
          <a:bodyPr/>
          <a:lstStyle/>
          <a:p>
            <a:r>
              <a:rPr lang="en-US" altLang="en-US" sz="2000" b="1">
                <a:solidFill>
                  <a:schemeClr val="accent2"/>
                </a:solidFill>
                <a:latin typeface="Book Antiqua" pitchFamily="18" charset="0"/>
              </a:rPr>
              <a:t>Reader 1:</a:t>
            </a:r>
          </a:p>
          <a:p>
            <a:r>
              <a:rPr lang="en-US" altLang="en-US" sz="2000">
                <a:solidFill>
                  <a:schemeClr val="accent2"/>
                </a:solidFill>
                <a:latin typeface="Book Antiqua" pitchFamily="18" charset="0"/>
              </a:rPr>
              <a:t>We </a:t>
            </a:r>
            <a:r>
              <a:rPr lang="en-US" altLang="en-US" sz="2000" b="1">
                <a:solidFill>
                  <a:schemeClr val="accent2"/>
                </a:solidFill>
                <a:latin typeface="Book Antiqua" pitchFamily="18" charset="0"/>
              </a:rPr>
              <a:t>enjoy </a:t>
            </a:r>
            <a:r>
              <a:rPr lang="en-US" altLang="en-US" sz="2000">
                <a:solidFill>
                  <a:schemeClr val="accent2"/>
                </a:solidFill>
                <a:latin typeface="Book Antiqua" pitchFamily="18" charset="0"/>
              </a:rPr>
              <a:t>Christ’s birth, as it has been enjoyed by the great procession of God’s people – young and old, wise and wondering, needy and fortunate. We feel ourselves a part of that truly cosmic celebration. We pause now for just a moment to identify one true source of rejoicing in our lives this year, even if it is a tiny smile on the edge of hard times. We </a:t>
            </a:r>
            <a:r>
              <a:rPr lang="en-US" altLang="en-US" sz="2000" b="1">
                <a:solidFill>
                  <a:schemeClr val="accent2"/>
                </a:solidFill>
                <a:latin typeface="Book Antiqua" pitchFamily="18" charset="0"/>
              </a:rPr>
              <a:t>lift </a:t>
            </a:r>
            <a:r>
              <a:rPr lang="en-US" altLang="en-US" sz="2000">
                <a:solidFill>
                  <a:schemeClr val="accent2"/>
                </a:solidFill>
                <a:latin typeface="Book Antiqua" pitchFamily="18" charset="0"/>
              </a:rPr>
              <a:t>these up. </a:t>
            </a:r>
          </a:p>
          <a:p>
            <a:endParaRPr lang="en-US" altLang="en-US" sz="1000">
              <a:solidFill>
                <a:schemeClr val="accent2"/>
              </a:solidFill>
              <a:latin typeface="Book Antiqua" pitchFamily="18" charset="0"/>
            </a:endParaRPr>
          </a:p>
          <a:p>
            <a:r>
              <a:rPr lang="en-US" altLang="en-US" sz="1600" i="1">
                <a:solidFill>
                  <a:schemeClr val="accent2"/>
                </a:solidFill>
                <a:latin typeface="Book Antiqua" pitchFamily="18" charset="0"/>
              </a:rPr>
              <a:t>(Instead of silence, soft bars of “Joy to the World” or in a church which doesn’t use carols, “Joyful, Joyful, we Adore You.” In some churches, people may wish to speak or whisper                                                             the things that bring joy.)</a:t>
            </a:r>
          </a:p>
          <a:p>
            <a:endParaRPr lang="en-US" altLang="en-US" sz="1600">
              <a:solidFill>
                <a:schemeClr val="accent2"/>
              </a:solidFill>
              <a:latin typeface="Book Antiqua"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6A311B-F91E-4737-8F14-DCBE63ED2C15}" type="slidenum">
              <a:rPr lang="en-US" altLang="en-US"/>
              <a:pPr/>
              <a:t>9</a:t>
            </a:fld>
            <a:endParaRPr lang="en-US" altLang="en-US"/>
          </a:p>
        </p:txBody>
      </p:sp>
      <p:sp>
        <p:nvSpPr>
          <p:cNvPr id="26626" name="Rectangle 2"/>
          <p:cNvSpPr>
            <a:spLocks noRot="1" noChangeArrowheads="1" noTextEdit="1"/>
          </p:cNvSpPr>
          <p:nvPr>
            <p:ph type="sldImg"/>
          </p:nvPr>
        </p:nvSpPr>
        <p:spPr>
          <a:xfrm>
            <a:off x="1143000" y="533400"/>
            <a:ext cx="4572000" cy="3429000"/>
          </a:xfrm>
          <a:ln/>
        </p:spPr>
      </p:sp>
      <p:sp>
        <p:nvSpPr>
          <p:cNvPr id="26627" name="Rectangle 3"/>
          <p:cNvSpPr>
            <a:spLocks noGrp="1" noChangeArrowheads="1"/>
          </p:cNvSpPr>
          <p:nvPr>
            <p:ph type="body" idx="1"/>
          </p:nvPr>
        </p:nvSpPr>
        <p:spPr>
          <a:xfrm>
            <a:off x="876300" y="4419600"/>
            <a:ext cx="5486400" cy="4114800"/>
          </a:xfrm>
        </p:spPr>
        <p:txBody>
          <a:bodyPr/>
          <a:lstStyle/>
          <a:p>
            <a:r>
              <a:rPr lang="en-US" altLang="en-US" sz="2400" b="1">
                <a:solidFill>
                  <a:srgbClr val="990000"/>
                </a:solidFill>
                <a:latin typeface="Book Antiqua" pitchFamily="18" charset="0"/>
              </a:rPr>
              <a:t>Reader 2:</a:t>
            </a:r>
          </a:p>
          <a:p>
            <a:r>
              <a:rPr lang="en-US" altLang="en-US" sz="2000" i="1">
                <a:solidFill>
                  <a:srgbClr val="990000"/>
                </a:solidFill>
                <a:latin typeface="Book Antiqua" pitchFamily="18" charset="0"/>
              </a:rPr>
              <a:t>(Let us pray) </a:t>
            </a:r>
          </a:p>
          <a:p>
            <a:r>
              <a:rPr lang="en-US" altLang="en-US" sz="2000">
                <a:solidFill>
                  <a:srgbClr val="990000"/>
                </a:solidFill>
                <a:latin typeface="Book Antiqua" pitchFamily="18" charset="0"/>
              </a:rPr>
              <a:t>Emmanuel, God-with-us, when the words of joy around us sound frivolous, forced or false, lift up our voices on behalf of sources of joy which are lasting and true. Help us to find the lost, the lonely, the poor, the hungry, the wandering – those who are falling behind in the procession of life and … first smile, then reach, then lift them up. Amen</a:t>
            </a:r>
            <a:r>
              <a:rPr lang="en-US" altLang="en-US" sz="2400" b="1">
                <a:latin typeface="Book Antiqua" pitchFamily="18" charset="0"/>
              </a:rPr>
              <a:t> </a:t>
            </a:r>
          </a:p>
          <a:p>
            <a:endParaRPr lang="en-US" altLang="en-US" sz="2400">
              <a:latin typeface="Book Antiqua"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BF82A4D-9FB9-4254-B1BF-BFF6370D3F26}" type="slidenum">
              <a:rPr lang="en-US" altLang="en-US"/>
              <a:pPr/>
              <a:t>‹#›</a:t>
            </a:fld>
            <a:endParaRPr lang="en-US" altLang="en-US"/>
          </a:p>
        </p:txBody>
      </p:sp>
    </p:spTree>
    <p:extLst>
      <p:ext uri="{BB962C8B-B14F-4D97-AF65-F5344CB8AC3E}">
        <p14:creationId xmlns:p14="http://schemas.microsoft.com/office/powerpoint/2010/main" val="4024054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44A2196-0E48-41D0-8750-CDEB4DFF511B}" type="slidenum">
              <a:rPr lang="en-US" altLang="en-US"/>
              <a:pPr/>
              <a:t>‹#›</a:t>
            </a:fld>
            <a:endParaRPr lang="en-US" altLang="en-US"/>
          </a:p>
        </p:txBody>
      </p:sp>
    </p:spTree>
    <p:extLst>
      <p:ext uri="{BB962C8B-B14F-4D97-AF65-F5344CB8AC3E}">
        <p14:creationId xmlns:p14="http://schemas.microsoft.com/office/powerpoint/2010/main" val="2121892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0EE905A-7360-4ED8-B3CF-ECC655FF38D8}" type="slidenum">
              <a:rPr lang="en-US" altLang="en-US"/>
              <a:pPr/>
              <a:t>‹#›</a:t>
            </a:fld>
            <a:endParaRPr lang="en-US" altLang="en-US"/>
          </a:p>
        </p:txBody>
      </p:sp>
    </p:spTree>
    <p:extLst>
      <p:ext uri="{BB962C8B-B14F-4D97-AF65-F5344CB8AC3E}">
        <p14:creationId xmlns:p14="http://schemas.microsoft.com/office/powerpoint/2010/main" val="230589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4E200E5-BBAC-40C1-AD8B-E5ECDD08E059}" type="slidenum">
              <a:rPr lang="en-US" altLang="en-US"/>
              <a:pPr/>
              <a:t>‹#›</a:t>
            </a:fld>
            <a:endParaRPr lang="en-US" altLang="en-US"/>
          </a:p>
        </p:txBody>
      </p:sp>
    </p:spTree>
    <p:extLst>
      <p:ext uri="{BB962C8B-B14F-4D97-AF65-F5344CB8AC3E}">
        <p14:creationId xmlns:p14="http://schemas.microsoft.com/office/powerpoint/2010/main" val="952197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E531A7D-C08C-41C5-A3F9-5A0FDB555456}" type="slidenum">
              <a:rPr lang="en-US" altLang="en-US"/>
              <a:pPr/>
              <a:t>‹#›</a:t>
            </a:fld>
            <a:endParaRPr lang="en-US" altLang="en-US"/>
          </a:p>
        </p:txBody>
      </p:sp>
    </p:spTree>
    <p:extLst>
      <p:ext uri="{BB962C8B-B14F-4D97-AF65-F5344CB8AC3E}">
        <p14:creationId xmlns:p14="http://schemas.microsoft.com/office/powerpoint/2010/main" val="239100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971800" y="1447800"/>
            <a:ext cx="27813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05500" y="1447800"/>
            <a:ext cx="27813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1C70D2F-1D8C-4703-84C9-A9F7F677CACF}" type="slidenum">
              <a:rPr lang="en-US" altLang="en-US"/>
              <a:pPr/>
              <a:t>‹#›</a:t>
            </a:fld>
            <a:endParaRPr lang="en-US" altLang="en-US"/>
          </a:p>
        </p:txBody>
      </p:sp>
    </p:spTree>
    <p:extLst>
      <p:ext uri="{BB962C8B-B14F-4D97-AF65-F5344CB8AC3E}">
        <p14:creationId xmlns:p14="http://schemas.microsoft.com/office/powerpoint/2010/main" val="1794803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C57177B3-173F-4CFA-9182-9A504595ECCF}" type="slidenum">
              <a:rPr lang="en-US" altLang="en-US"/>
              <a:pPr/>
              <a:t>‹#›</a:t>
            </a:fld>
            <a:endParaRPr lang="en-US" altLang="en-US"/>
          </a:p>
        </p:txBody>
      </p:sp>
    </p:spTree>
    <p:extLst>
      <p:ext uri="{BB962C8B-B14F-4D97-AF65-F5344CB8AC3E}">
        <p14:creationId xmlns:p14="http://schemas.microsoft.com/office/powerpoint/2010/main" val="3083278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71B97B48-212B-4C28-91ED-E4E4C98E9BB5}" type="slidenum">
              <a:rPr lang="en-US" altLang="en-US"/>
              <a:pPr/>
              <a:t>‹#›</a:t>
            </a:fld>
            <a:endParaRPr lang="en-US" altLang="en-US"/>
          </a:p>
        </p:txBody>
      </p:sp>
    </p:spTree>
    <p:extLst>
      <p:ext uri="{BB962C8B-B14F-4D97-AF65-F5344CB8AC3E}">
        <p14:creationId xmlns:p14="http://schemas.microsoft.com/office/powerpoint/2010/main" val="4270652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4E07EB2-305D-43C8-87F6-3182EA28B263}" type="slidenum">
              <a:rPr lang="en-US" altLang="en-US"/>
              <a:pPr/>
              <a:t>‹#›</a:t>
            </a:fld>
            <a:endParaRPr lang="en-US" altLang="en-US"/>
          </a:p>
        </p:txBody>
      </p:sp>
    </p:spTree>
    <p:extLst>
      <p:ext uri="{BB962C8B-B14F-4D97-AF65-F5344CB8AC3E}">
        <p14:creationId xmlns:p14="http://schemas.microsoft.com/office/powerpoint/2010/main" val="3672789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132BEF3-16AB-42A7-8B82-C65E1A065979}" type="slidenum">
              <a:rPr lang="en-US" altLang="en-US"/>
              <a:pPr/>
              <a:t>‹#›</a:t>
            </a:fld>
            <a:endParaRPr lang="en-US" altLang="en-US"/>
          </a:p>
        </p:txBody>
      </p:sp>
    </p:spTree>
    <p:extLst>
      <p:ext uri="{BB962C8B-B14F-4D97-AF65-F5344CB8AC3E}">
        <p14:creationId xmlns:p14="http://schemas.microsoft.com/office/powerpoint/2010/main" val="2258941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199035C-99E0-429F-B6E7-153C4EA950C4}" type="slidenum">
              <a:rPr lang="en-US" altLang="en-US"/>
              <a:pPr/>
              <a:t>‹#›</a:t>
            </a:fld>
            <a:endParaRPr lang="en-US" altLang="en-US"/>
          </a:p>
        </p:txBody>
      </p:sp>
    </p:spTree>
    <p:extLst>
      <p:ext uri="{BB962C8B-B14F-4D97-AF65-F5344CB8AC3E}">
        <p14:creationId xmlns:p14="http://schemas.microsoft.com/office/powerpoint/2010/main" val="1151922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8EF"/>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bwMode="auto">
          <a:xfrm>
            <a:off x="2971800" y="1447800"/>
            <a:ext cx="5715000" cy="467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099" name="Rectangle 3"/>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4100" name="Rectangle 4"/>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4101" name="Rectangle 5"/>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942E82E-E039-4850-9A1A-68DDB5C17181}" type="slidenum">
              <a:rPr lang="en-US" altLang="en-US"/>
              <a:pPr/>
              <a:t>‹#›</a:t>
            </a:fld>
            <a:endParaRPr lang="en-US" altLang="en-US"/>
          </a:p>
        </p:txBody>
      </p:sp>
      <p:sp>
        <p:nvSpPr>
          <p:cNvPr id="4103" name="Rectangle 7"/>
          <p:cNvSpPr>
            <a:spLocks noChangeArrowheads="1"/>
          </p:cNvSpPr>
          <p:nvPr/>
        </p:nvSpPr>
        <p:spPr bwMode="auto">
          <a:xfrm>
            <a:off x="0" y="0"/>
            <a:ext cx="9144000" cy="1143000"/>
          </a:xfrm>
          <a:prstGeom prst="rect">
            <a:avLst/>
          </a:prstGeom>
          <a:solidFill>
            <a:srgbClr val="7A1D00"/>
          </a:solidFill>
          <a:ln>
            <a:noFill/>
          </a:ln>
          <a:effectLst/>
          <a:extLst>
            <a:ext uri="{91240B29-F687-4F45-9708-019B960494DF}">
              <a14:hiddenLine xmlns:a14="http://schemas.microsoft.com/office/drawing/2010/main" w="9525">
                <a:solidFill>
                  <a:srgbClr val="7A1D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b="1"/>
          </a:p>
        </p:txBody>
      </p:sp>
      <p:pic>
        <p:nvPicPr>
          <p:cNvPr id="4104" name="Picture 8" descr="background"/>
          <p:cNvPicPr>
            <a:picLocks noChangeAspect="1" noChangeArrowheads="1"/>
          </p:cNvPicPr>
          <p:nvPr/>
        </p:nvPicPr>
        <p:blipFill>
          <a:blip r:embed="rId13">
            <a:clrChange>
              <a:clrFrom>
                <a:srgbClr val="687A58"/>
              </a:clrFrom>
              <a:clrTo>
                <a:srgbClr val="687A58">
                  <a:alpha val="0"/>
                </a:srgbClr>
              </a:clrTo>
            </a:clrChange>
            <a:extLst>
              <a:ext uri="{28A0092B-C50C-407E-A947-70E740481C1C}">
                <a14:useLocalDpi xmlns:a14="http://schemas.microsoft.com/office/drawing/2010/main" val="0"/>
              </a:ext>
            </a:extLst>
          </a:blip>
          <a:srcRect/>
          <a:stretch>
            <a:fillRect/>
          </a:stretch>
        </p:blipFill>
        <p:spPr bwMode="auto">
          <a:xfrm>
            <a:off x="6096000" y="369888"/>
            <a:ext cx="3190875" cy="965200"/>
          </a:xfrm>
          <a:prstGeom prst="rect">
            <a:avLst/>
          </a:prstGeom>
          <a:noFill/>
          <a:extLst>
            <a:ext uri="{909E8E84-426E-40DD-AFC4-6F175D3DCCD1}">
              <a14:hiddenFill xmlns:a14="http://schemas.microsoft.com/office/drawing/2010/main">
                <a:solidFill>
                  <a:srgbClr val="FFFFFF"/>
                </a:solidFill>
              </a14:hiddenFill>
            </a:ext>
          </a:extLst>
        </p:spPr>
      </p:pic>
      <p:pic>
        <p:nvPicPr>
          <p:cNvPr id="4107" name="Picture 11" descr="PB Logo Orang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01925" y="15875"/>
            <a:ext cx="1885950" cy="611188"/>
          </a:xfrm>
          <a:prstGeom prst="rect">
            <a:avLst/>
          </a:prstGeom>
          <a:noFill/>
          <a:extLst>
            <a:ext uri="{909E8E84-426E-40DD-AFC4-6F175D3DCCD1}">
              <a14:hiddenFill xmlns:a14="http://schemas.microsoft.com/office/drawing/2010/main">
                <a:solidFill>
                  <a:srgbClr val="FFFFFF"/>
                </a:solidFill>
              </a14:hiddenFill>
            </a:ext>
          </a:extLst>
        </p:spPr>
      </p:pic>
      <p:pic>
        <p:nvPicPr>
          <p:cNvPr id="4110" name="Picture 14" descr="Picture4"/>
          <p:cNvPicPr>
            <a:picLocks noChangeAspect="1" noChangeArrowheads="1"/>
          </p:cNvPicPr>
          <p:nvPr userDrawn="1"/>
        </p:nvPicPr>
        <p:blipFill>
          <a:blip r:embed="rId15">
            <a:extLst>
              <a:ext uri="{28A0092B-C50C-407E-A947-70E740481C1C}">
                <a14:useLocalDpi xmlns:a14="http://schemas.microsoft.com/office/drawing/2010/main" val="0"/>
              </a:ext>
            </a:extLst>
          </a:blip>
          <a:srcRect l="8562" b="3334"/>
          <a:stretch>
            <a:fillRect/>
          </a:stretch>
        </p:blipFill>
        <p:spPr bwMode="auto">
          <a:xfrm>
            <a:off x="0" y="15875"/>
            <a:ext cx="2670175" cy="6858000"/>
          </a:xfrm>
          <a:prstGeom prst="rect">
            <a:avLst/>
          </a:prstGeom>
          <a:noFill/>
          <a:extLst>
            <a:ext uri="{909E8E84-426E-40DD-AFC4-6F175D3DCCD1}">
              <a14:hiddenFill xmlns:a14="http://schemas.microsoft.com/office/drawing/2010/main">
                <a:solidFill>
                  <a:srgbClr val="FFFFFF"/>
                </a:solidFill>
              </a14:hiddenFill>
            </a:ext>
          </a:extLst>
        </p:spPr>
      </p:pic>
      <p:sp>
        <p:nvSpPr>
          <p:cNvPr id="4111" name="Text Box 15"/>
          <p:cNvSpPr txBox="1">
            <a:spLocks noChangeArrowheads="1"/>
          </p:cNvSpPr>
          <p:nvPr userDrawn="1"/>
        </p:nvSpPr>
        <p:spPr bwMode="auto">
          <a:xfrm>
            <a:off x="6281738" y="14288"/>
            <a:ext cx="3054350"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74725" indent="-974725">
              <a:defRPr>
                <a:solidFill>
                  <a:schemeClr val="tx1"/>
                </a:solidFill>
                <a:latin typeface="Arial" charset="0"/>
              </a:defRPr>
            </a:lvl1pPr>
            <a:lvl2pPr marL="1089025">
              <a:defRPr>
                <a:solidFill>
                  <a:schemeClr val="tx1"/>
                </a:solidFill>
                <a:latin typeface="Arial" charset="0"/>
              </a:defRPr>
            </a:lvl2pPr>
            <a:lvl3pPr marL="1203325">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nSpc>
                <a:spcPct val="90000"/>
              </a:lnSpc>
            </a:pPr>
            <a:r>
              <a:rPr lang="en-US" altLang="en-US" sz="1500" b="1">
                <a:solidFill>
                  <a:srgbClr val="DE8400"/>
                </a:solidFill>
                <a:latin typeface="Book Antiqua" pitchFamily="18" charset="0"/>
              </a:rPr>
              <a:t>          “Don’t Be Afraid - Shout”</a:t>
            </a:r>
            <a:r>
              <a:rPr lang="en-US" altLang="en-US" sz="1600">
                <a:solidFill>
                  <a:srgbClr val="DE8400"/>
                </a:solidFill>
                <a:latin typeface="Book Antiqua" pitchFamily="18" charset="0"/>
              </a:rPr>
              <a:t>                            </a:t>
            </a:r>
            <a:r>
              <a:rPr lang="en-US" altLang="en-US">
                <a:solidFill>
                  <a:srgbClr val="DE8400"/>
                </a:solidFill>
                <a:latin typeface="Book Antiqua" pitchFamily="18" charset="0"/>
              </a:rPr>
              <a:t>	 </a:t>
            </a:r>
            <a:r>
              <a:rPr lang="en-US" altLang="en-US" sz="1200">
                <a:solidFill>
                  <a:srgbClr val="DE8400"/>
                </a:solidFill>
                <a:latin typeface="Book Antiqua" pitchFamily="18" charset="0"/>
              </a:rPr>
              <a:t>Isaiah 40:9</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Book Antiqua" pitchFamily="18" charset="0"/>
        </a:defRPr>
      </a:lvl2pPr>
      <a:lvl3pPr algn="ctr" rtl="0" fontAlgn="base">
        <a:spcBef>
          <a:spcPct val="0"/>
        </a:spcBef>
        <a:spcAft>
          <a:spcPct val="0"/>
        </a:spcAft>
        <a:defRPr sz="4400">
          <a:solidFill>
            <a:schemeClr val="tx2"/>
          </a:solidFill>
          <a:latin typeface="Book Antiqua" pitchFamily="18" charset="0"/>
        </a:defRPr>
      </a:lvl3pPr>
      <a:lvl4pPr algn="ctr" rtl="0" fontAlgn="base">
        <a:spcBef>
          <a:spcPct val="0"/>
        </a:spcBef>
        <a:spcAft>
          <a:spcPct val="0"/>
        </a:spcAft>
        <a:defRPr sz="4400">
          <a:solidFill>
            <a:schemeClr val="tx2"/>
          </a:solidFill>
          <a:latin typeface="Book Antiqua" pitchFamily="18" charset="0"/>
        </a:defRPr>
      </a:lvl4pPr>
      <a:lvl5pPr algn="ctr" rtl="0" fontAlgn="base">
        <a:spcBef>
          <a:spcPct val="0"/>
        </a:spcBef>
        <a:spcAft>
          <a:spcPct val="0"/>
        </a:spcAft>
        <a:defRPr sz="4400">
          <a:solidFill>
            <a:schemeClr val="tx2"/>
          </a:solidFill>
          <a:latin typeface="Book Antiqua" pitchFamily="18" charset="0"/>
        </a:defRPr>
      </a:lvl5pPr>
      <a:lvl6pPr marL="457200" algn="ctr" rtl="0" fontAlgn="base">
        <a:spcBef>
          <a:spcPct val="0"/>
        </a:spcBef>
        <a:spcAft>
          <a:spcPct val="0"/>
        </a:spcAft>
        <a:defRPr sz="4400">
          <a:solidFill>
            <a:schemeClr val="tx2"/>
          </a:solidFill>
          <a:latin typeface="Book Antiqua" pitchFamily="18" charset="0"/>
        </a:defRPr>
      </a:lvl6pPr>
      <a:lvl7pPr marL="914400" algn="ctr" rtl="0" fontAlgn="base">
        <a:spcBef>
          <a:spcPct val="0"/>
        </a:spcBef>
        <a:spcAft>
          <a:spcPct val="0"/>
        </a:spcAft>
        <a:defRPr sz="4400">
          <a:solidFill>
            <a:schemeClr val="tx2"/>
          </a:solidFill>
          <a:latin typeface="Book Antiqua" pitchFamily="18" charset="0"/>
        </a:defRPr>
      </a:lvl7pPr>
      <a:lvl8pPr marL="1371600" algn="ctr" rtl="0" fontAlgn="base">
        <a:spcBef>
          <a:spcPct val="0"/>
        </a:spcBef>
        <a:spcAft>
          <a:spcPct val="0"/>
        </a:spcAft>
        <a:defRPr sz="4400">
          <a:solidFill>
            <a:schemeClr val="tx2"/>
          </a:solidFill>
          <a:latin typeface="Book Antiqua" pitchFamily="18" charset="0"/>
        </a:defRPr>
      </a:lvl8pPr>
      <a:lvl9pPr marL="1828800" algn="ctr" rtl="0" fontAlgn="base">
        <a:spcBef>
          <a:spcPct val="0"/>
        </a:spcBef>
        <a:spcAft>
          <a:spcPct val="0"/>
        </a:spcAft>
        <a:defRPr sz="4400">
          <a:solidFill>
            <a:schemeClr val="tx2"/>
          </a:solidFill>
          <a:latin typeface="Book Antiqua"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gif"/></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Oval 3"/>
          <p:cNvSpPr>
            <a:spLocks noChangeArrowheads="1"/>
          </p:cNvSpPr>
          <p:nvPr/>
        </p:nvSpPr>
        <p:spPr bwMode="auto">
          <a:xfrm>
            <a:off x="3502025" y="2057400"/>
            <a:ext cx="4757738" cy="4243388"/>
          </a:xfrm>
          <a:prstGeom prst="ellipse">
            <a:avLst/>
          </a:prstGeom>
          <a:gradFill rotWithShape="1">
            <a:gsLst>
              <a:gs pos="0">
                <a:srgbClr val="FFDBA7">
                  <a:gamma/>
                  <a:tint val="0"/>
                  <a:invGamma/>
                  <a:alpha val="0"/>
                </a:srgbClr>
              </a:gs>
              <a:gs pos="100000">
                <a:srgbClr val="FFDBA7"/>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6152" name="Picture 8" descr="Advent Wre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5300" y="2655888"/>
            <a:ext cx="5884863" cy="4132262"/>
          </a:xfrm>
          <a:prstGeom prst="rect">
            <a:avLst/>
          </a:prstGeom>
          <a:noFill/>
          <a:extLst>
            <a:ext uri="{909E8E84-426E-40DD-AFC4-6F175D3DCCD1}">
              <a14:hiddenFill xmlns:a14="http://schemas.microsoft.com/office/drawing/2010/main">
                <a:solidFill>
                  <a:srgbClr val="FFFFFF"/>
                </a:solidFill>
              </a14:hiddenFill>
            </a:ext>
          </a:extLst>
        </p:spPr>
      </p:pic>
      <p:sp>
        <p:nvSpPr>
          <p:cNvPr id="6146" name="Rectangle 2"/>
          <p:cNvSpPr>
            <a:spLocks noChangeArrowheads="1"/>
          </p:cNvSpPr>
          <p:nvPr>
            <p:ph type="ctrTitle"/>
          </p:nvPr>
        </p:nvSpPr>
        <p:spPr bwMode="auto">
          <a:xfrm>
            <a:off x="3190875" y="1419225"/>
            <a:ext cx="5238750" cy="147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200" b="1">
                <a:solidFill>
                  <a:srgbClr val="7A1D00"/>
                </a:solidFill>
              </a:rPr>
              <a:t>  The 2008 Christmas Fund</a:t>
            </a:r>
            <a:br>
              <a:rPr lang="en-US" altLang="en-US" sz="3200" b="1">
                <a:solidFill>
                  <a:srgbClr val="7A1D00"/>
                </a:solidFill>
              </a:rPr>
            </a:br>
            <a:r>
              <a:rPr lang="en-US" altLang="en-US" sz="3200" b="1">
                <a:solidFill>
                  <a:srgbClr val="7A1D00"/>
                </a:solidFill>
              </a:rPr>
              <a:t>  Advent Candle Liturgy</a:t>
            </a:r>
            <a:r>
              <a:rPr lang="en-US" altLang="en-US" sz="2800">
                <a:solidFill>
                  <a:srgbClr val="7A1D00"/>
                </a:solidFill>
              </a:rPr>
              <a:t/>
            </a:r>
            <a:br>
              <a:rPr lang="en-US" altLang="en-US" sz="2800">
                <a:solidFill>
                  <a:srgbClr val="7A1D00"/>
                </a:solidFill>
              </a:rPr>
            </a:br>
            <a:r>
              <a:rPr lang="en-US" altLang="en-US" sz="2800">
                <a:solidFill>
                  <a:srgbClr val="7A1D00"/>
                </a:solidFill>
              </a:rPr>
              <a:t/>
            </a:r>
            <a:br>
              <a:rPr lang="en-US" altLang="en-US" sz="2800">
                <a:solidFill>
                  <a:srgbClr val="7A1D00"/>
                </a:solidFill>
              </a:rPr>
            </a:br>
            <a:r>
              <a:rPr lang="en-US" altLang="en-US" sz="2800">
                <a:solidFill>
                  <a:srgbClr val="7A1D00"/>
                </a:solidFill>
              </a:rPr>
              <a:t>   </a:t>
            </a:r>
            <a:endParaRPr lang="en-US" altLang="en-US" sz="2800" b="1">
              <a:solidFill>
                <a:srgbClr val="7A1D00"/>
              </a:solidFill>
            </a:endParaRPr>
          </a:p>
        </p:txBody>
      </p:sp>
      <p:pic>
        <p:nvPicPr>
          <p:cNvPr id="6148" name="Picture 4"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4287838" y="2895600"/>
            <a:ext cx="4730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5"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5594350" y="2667000"/>
            <a:ext cx="4730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6280150" y="2857500"/>
            <a:ext cx="4730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7"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7010400" y="3006725"/>
            <a:ext cx="4730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9"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4784725" y="3063875"/>
            <a:ext cx="533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2857500" y="1271588"/>
            <a:ext cx="6724650" cy="583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ct val="40000"/>
              </a:spcAft>
            </a:pPr>
            <a:r>
              <a:rPr lang="en-US" altLang="en-US" sz="2100">
                <a:solidFill>
                  <a:srgbClr val="4C0000"/>
                </a:solidFill>
                <a:latin typeface="Book Antiqua" pitchFamily="18" charset="0"/>
              </a:rPr>
              <a:t>Unison Prayer </a:t>
            </a:r>
            <a:endParaRPr lang="en-US" altLang="en-US" sz="2100" i="1">
              <a:solidFill>
                <a:srgbClr val="4C0000"/>
              </a:solidFill>
              <a:latin typeface="Book Antiqua" pitchFamily="18" charset="0"/>
            </a:endParaRPr>
          </a:p>
          <a:p>
            <a:pPr>
              <a:spcAft>
                <a:spcPct val="50000"/>
              </a:spcAft>
            </a:pPr>
            <a:r>
              <a:rPr lang="en-US" altLang="en-US" sz="2100" i="1">
                <a:solidFill>
                  <a:srgbClr val="4C0000"/>
                </a:solidFill>
                <a:latin typeface="Book Antiqua" pitchFamily="18" charset="0"/>
              </a:rPr>
              <a:t>Lift up your voice with a shout, lift it up,                                           do not be afraid … </a:t>
            </a:r>
            <a:r>
              <a:rPr lang="en-US" altLang="en-US" sz="1700" i="1">
                <a:solidFill>
                  <a:srgbClr val="4C0000"/>
                </a:solidFill>
                <a:latin typeface="Book Antiqua" pitchFamily="18" charset="0"/>
              </a:rPr>
              <a:t>(Is40: 9b NIV)</a:t>
            </a:r>
            <a:endParaRPr lang="en-US" altLang="en-US" sz="1700">
              <a:solidFill>
                <a:srgbClr val="4C0000"/>
              </a:solidFill>
              <a:latin typeface="Book Antiqua" pitchFamily="18" charset="0"/>
            </a:endParaRPr>
          </a:p>
          <a:p>
            <a:r>
              <a:rPr lang="en-US" altLang="en-US" sz="2100">
                <a:solidFill>
                  <a:srgbClr val="4C0000"/>
                </a:solidFill>
                <a:latin typeface="Book Antiqua" pitchFamily="18" charset="0"/>
              </a:rPr>
              <a:t>Emmanuel, shining One, light candles of joy in                        the hearts of those who need you most this year –                  the refugee, the child of a new divorce, the unemployed, the weary nurse, the very young                                  and the very old. </a:t>
            </a:r>
          </a:p>
          <a:p>
            <a:r>
              <a:rPr lang="en-US" altLang="en-US" sz="2100">
                <a:solidFill>
                  <a:srgbClr val="4C0000"/>
                </a:solidFill>
                <a:latin typeface="Book Antiqua" pitchFamily="18" charset="0"/>
              </a:rPr>
              <a:t>We ask your tender blessing                                                                                   for those retired pastors                                                                        and lay church workers                                                              who have lifted up the                                                                      story and now need                                                                 your spark of joy. </a:t>
            </a:r>
          </a:p>
          <a:p>
            <a:r>
              <a:rPr lang="en-US" altLang="en-US" sz="2100">
                <a:solidFill>
                  <a:srgbClr val="4C0000"/>
                </a:solidFill>
                <a:latin typeface="Book Antiqua" pitchFamily="18" charset="0"/>
              </a:rPr>
              <a:t>Amen. </a:t>
            </a:r>
          </a:p>
          <a:p>
            <a:r>
              <a:rPr lang="en-US" altLang="en-US" sz="2100"/>
              <a:t/>
            </a:r>
            <a:br>
              <a:rPr lang="en-US" altLang="en-US" sz="2100"/>
            </a:br>
            <a:endParaRPr lang="en-US" altLang="en-US" sz="2100"/>
          </a:p>
        </p:txBody>
      </p:sp>
      <p:grpSp>
        <p:nvGrpSpPr>
          <p:cNvPr id="20483" name="Group 3"/>
          <p:cNvGrpSpPr>
            <a:grpSpLocks/>
          </p:cNvGrpSpPr>
          <p:nvPr/>
        </p:nvGrpSpPr>
        <p:grpSpPr bwMode="auto">
          <a:xfrm>
            <a:off x="5688013" y="3987800"/>
            <a:ext cx="3663950" cy="2936875"/>
            <a:chOff x="2496" y="1402"/>
            <a:chExt cx="2274" cy="1885"/>
          </a:xfrm>
        </p:grpSpPr>
        <p:sp>
          <p:nvSpPr>
            <p:cNvPr id="20484" name="Oval 4"/>
            <p:cNvSpPr>
              <a:spLocks noChangeArrowheads="1"/>
            </p:cNvSpPr>
            <p:nvPr/>
          </p:nvSpPr>
          <p:spPr bwMode="auto">
            <a:xfrm>
              <a:off x="2626" y="1402"/>
              <a:ext cx="1896" cy="1704"/>
            </a:xfrm>
            <a:prstGeom prst="ellipse">
              <a:avLst/>
            </a:prstGeom>
            <a:gradFill rotWithShape="1">
              <a:gsLst>
                <a:gs pos="0">
                  <a:srgbClr val="FFDBA7">
                    <a:gamma/>
                    <a:tint val="0"/>
                    <a:invGamma/>
                    <a:alpha val="0"/>
                  </a:srgbClr>
                </a:gs>
                <a:gs pos="100000">
                  <a:srgbClr val="FFDBA7"/>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0485" name="Picture 5" descr="Advent Wre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6" y="1690"/>
              <a:ext cx="2274" cy="1597"/>
            </a:xfrm>
            <a:prstGeom prst="rect">
              <a:avLst/>
            </a:prstGeom>
            <a:noFill/>
            <a:extLst>
              <a:ext uri="{909E8E84-426E-40DD-AFC4-6F175D3DCCD1}">
                <a14:hiddenFill xmlns:a14="http://schemas.microsoft.com/office/drawing/2010/main">
                  <a:solidFill>
                    <a:srgbClr val="FFFFFF"/>
                  </a:solidFill>
                </a14:hiddenFill>
              </a:ext>
            </a:extLst>
          </p:spPr>
        </p:pic>
      </p:grpSp>
      <p:pic>
        <p:nvPicPr>
          <p:cNvPr id="20486" name="Picture 6"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6432550" y="4530725"/>
            <a:ext cx="3937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7" name="Picture 7"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6737350" y="4635500"/>
            <a:ext cx="3937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8" name="Picture 8"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7654925" y="4498975"/>
            <a:ext cx="3937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2597150" y="1371600"/>
            <a:ext cx="6042025" cy="1371600"/>
          </a:xfrm>
        </p:spPr>
        <p:txBody>
          <a:bodyPr/>
          <a:lstStyle/>
          <a:p>
            <a:pPr algn="ctr">
              <a:buFontTx/>
              <a:buNone/>
              <a:tabLst>
                <a:tab pos="630238" algn="l"/>
              </a:tabLst>
            </a:pPr>
            <a:r>
              <a:rPr lang="en-US" altLang="en-US">
                <a:solidFill>
                  <a:srgbClr val="641800"/>
                </a:solidFill>
              </a:rPr>
              <a:t>	</a:t>
            </a:r>
            <a:r>
              <a:rPr lang="en-US" altLang="en-US" b="1">
                <a:solidFill>
                  <a:srgbClr val="641800"/>
                </a:solidFill>
              </a:rPr>
              <a:t>The Third Sunday in Advent</a:t>
            </a:r>
          </a:p>
          <a:p>
            <a:pPr algn="ctr">
              <a:spcBef>
                <a:spcPct val="5000"/>
              </a:spcBef>
              <a:buFontTx/>
              <a:buNone/>
              <a:tabLst>
                <a:tab pos="630238" algn="l"/>
              </a:tabLst>
            </a:pPr>
            <a:r>
              <a:rPr lang="en-US" altLang="en-US" b="1">
                <a:solidFill>
                  <a:srgbClr val="641800"/>
                </a:solidFill>
              </a:rPr>
              <a:t>	December 14th, 2008</a:t>
            </a:r>
          </a:p>
          <a:p>
            <a:pPr>
              <a:spcBef>
                <a:spcPct val="5000"/>
              </a:spcBef>
              <a:buFontTx/>
              <a:buNone/>
              <a:tabLst>
                <a:tab pos="630238" algn="l"/>
              </a:tabLst>
            </a:pPr>
            <a:endParaRPr lang="en-US" altLang="en-US" sz="400">
              <a:solidFill>
                <a:srgbClr val="641800"/>
              </a:solidFill>
            </a:endParaRPr>
          </a:p>
          <a:p>
            <a:pPr>
              <a:lnSpc>
                <a:spcPct val="90000"/>
              </a:lnSpc>
              <a:spcBef>
                <a:spcPct val="5000"/>
              </a:spcBef>
              <a:buFontTx/>
              <a:buNone/>
              <a:tabLst>
                <a:tab pos="630238" algn="l"/>
              </a:tabLst>
            </a:pPr>
            <a:r>
              <a:rPr lang="en-US" altLang="en-US" sz="2000" i="1"/>
              <a:t>	     </a:t>
            </a:r>
          </a:p>
          <a:p>
            <a:pPr>
              <a:lnSpc>
                <a:spcPct val="90000"/>
              </a:lnSpc>
              <a:spcBef>
                <a:spcPct val="5000"/>
              </a:spcBef>
              <a:buFontTx/>
              <a:buNone/>
              <a:tabLst>
                <a:tab pos="630238" algn="l"/>
              </a:tabLst>
            </a:pPr>
            <a:endParaRPr lang="en-US" altLang="en-US" sz="2000" i="1"/>
          </a:p>
          <a:p>
            <a:pPr>
              <a:lnSpc>
                <a:spcPct val="90000"/>
              </a:lnSpc>
              <a:spcBef>
                <a:spcPct val="5000"/>
              </a:spcBef>
              <a:buFontTx/>
              <a:buNone/>
              <a:tabLst>
                <a:tab pos="630238" algn="l"/>
              </a:tabLst>
            </a:pPr>
            <a:endParaRPr lang="en-US" altLang="en-US" sz="2000" i="1"/>
          </a:p>
          <a:p>
            <a:pPr>
              <a:lnSpc>
                <a:spcPct val="90000"/>
              </a:lnSpc>
              <a:spcBef>
                <a:spcPct val="5000"/>
              </a:spcBef>
              <a:buFontTx/>
              <a:buNone/>
              <a:tabLst>
                <a:tab pos="630238" algn="l"/>
              </a:tabLst>
            </a:pPr>
            <a:endParaRPr lang="en-US" altLang="en-US" sz="2000" i="1"/>
          </a:p>
          <a:p>
            <a:pPr>
              <a:lnSpc>
                <a:spcPct val="90000"/>
              </a:lnSpc>
              <a:spcBef>
                <a:spcPct val="5000"/>
              </a:spcBef>
              <a:buFontTx/>
              <a:buNone/>
              <a:tabLst>
                <a:tab pos="630238" algn="l"/>
              </a:tabLst>
            </a:pPr>
            <a:endParaRPr lang="en-US" altLang="en-US" sz="2000" i="1"/>
          </a:p>
          <a:p>
            <a:pPr>
              <a:lnSpc>
                <a:spcPct val="90000"/>
              </a:lnSpc>
              <a:spcBef>
                <a:spcPct val="5000"/>
              </a:spcBef>
              <a:buFontTx/>
              <a:buNone/>
              <a:tabLst>
                <a:tab pos="630238" algn="l"/>
              </a:tabLst>
            </a:pPr>
            <a:endParaRPr lang="en-US" altLang="en-US" sz="2000" i="1"/>
          </a:p>
          <a:p>
            <a:pPr>
              <a:lnSpc>
                <a:spcPct val="90000"/>
              </a:lnSpc>
              <a:spcBef>
                <a:spcPct val="5000"/>
              </a:spcBef>
              <a:buFontTx/>
              <a:buNone/>
              <a:tabLst>
                <a:tab pos="630238" algn="l"/>
              </a:tabLst>
            </a:pPr>
            <a:endParaRPr lang="en-US" altLang="en-US" sz="2000" i="1"/>
          </a:p>
          <a:p>
            <a:pPr>
              <a:lnSpc>
                <a:spcPct val="90000"/>
              </a:lnSpc>
              <a:spcBef>
                <a:spcPct val="5000"/>
              </a:spcBef>
              <a:buFontTx/>
              <a:buNone/>
              <a:tabLst>
                <a:tab pos="630238" algn="l"/>
              </a:tabLst>
            </a:pPr>
            <a:endParaRPr lang="en-US" altLang="en-US" sz="2800" i="1"/>
          </a:p>
          <a:p>
            <a:pPr>
              <a:lnSpc>
                <a:spcPct val="90000"/>
              </a:lnSpc>
              <a:spcBef>
                <a:spcPct val="5000"/>
              </a:spcBef>
              <a:buFontTx/>
              <a:buNone/>
              <a:tabLst>
                <a:tab pos="630238" algn="l"/>
              </a:tabLst>
            </a:pPr>
            <a:endParaRPr lang="en-US" altLang="en-US" sz="2800" i="1">
              <a:solidFill>
                <a:srgbClr val="700000"/>
              </a:solidFill>
            </a:endParaRPr>
          </a:p>
          <a:p>
            <a:pPr>
              <a:lnSpc>
                <a:spcPct val="90000"/>
              </a:lnSpc>
              <a:spcBef>
                <a:spcPct val="5000"/>
              </a:spcBef>
              <a:buFontTx/>
              <a:buNone/>
              <a:tabLst>
                <a:tab pos="630238" algn="l"/>
              </a:tabLst>
            </a:pPr>
            <a:endParaRPr lang="en-US" altLang="en-US" sz="1400" i="1">
              <a:solidFill>
                <a:srgbClr val="700000"/>
              </a:solidFill>
            </a:endParaRPr>
          </a:p>
          <a:p>
            <a:pPr>
              <a:lnSpc>
                <a:spcPct val="90000"/>
              </a:lnSpc>
              <a:spcBef>
                <a:spcPct val="5000"/>
              </a:spcBef>
              <a:buFontTx/>
              <a:buNone/>
              <a:tabLst>
                <a:tab pos="630238" algn="l"/>
              </a:tabLst>
            </a:pPr>
            <a:endParaRPr lang="en-US" altLang="en-US" sz="2400" i="1">
              <a:solidFill>
                <a:srgbClr val="700000"/>
              </a:solidFill>
            </a:endParaRPr>
          </a:p>
          <a:p>
            <a:pPr algn="ctr">
              <a:lnSpc>
                <a:spcPct val="90000"/>
              </a:lnSpc>
              <a:spcBef>
                <a:spcPct val="5000"/>
              </a:spcBef>
              <a:buFontTx/>
              <a:buNone/>
              <a:tabLst>
                <a:tab pos="630238" algn="l"/>
              </a:tabLst>
            </a:pPr>
            <a:r>
              <a:rPr lang="en-US" altLang="en-US" sz="2000">
                <a:solidFill>
                  <a:srgbClr val="700000"/>
                </a:solidFill>
              </a:rPr>
              <a:t>	</a:t>
            </a:r>
            <a:r>
              <a:rPr lang="en-US" altLang="en-US" sz="1600">
                <a:solidFill>
                  <a:srgbClr val="700000"/>
                </a:solidFill>
              </a:rPr>
              <a:t>The Christmas Fund sends Christmas gift checks that bring joy to retired clergy and lay workers – this year more than  30 of whom are one hundred years old or older.</a:t>
            </a:r>
          </a:p>
        </p:txBody>
      </p:sp>
      <p:grpSp>
        <p:nvGrpSpPr>
          <p:cNvPr id="9219" name="Group 3"/>
          <p:cNvGrpSpPr>
            <a:grpSpLocks/>
          </p:cNvGrpSpPr>
          <p:nvPr/>
        </p:nvGrpSpPr>
        <p:grpSpPr bwMode="auto">
          <a:xfrm>
            <a:off x="3609975" y="2122488"/>
            <a:ext cx="4495800" cy="3749675"/>
            <a:chOff x="2496" y="1402"/>
            <a:chExt cx="2274" cy="1885"/>
          </a:xfrm>
        </p:grpSpPr>
        <p:sp>
          <p:nvSpPr>
            <p:cNvPr id="9220" name="Oval 4"/>
            <p:cNvSpPr>
              <a:spLocks noChangeArrowheads="1"/>
            </p:cNvSpPr>
            <p:nvPr/>
          </p:nvSpPr>
          <p:spPr bwMode="auto">
            <a:xfrm>
              <a:off x="2626" y="1402"/>
              <a:ext cx="1896" cy="1704"/>
            </a:xfrm>
            <a:prstGeom prst="ellipse">
              <a:avLst/>
            </a:prstGeom>
            <a:gradFill rotWithShape="1">
              <a:gsLst>
                <a:gs pos="0">
                  <a:srgbClr val="FFDBA7">
                    <a:gamma/>
                    <a:tint val="0"/>
                    <a:invGamma/>
                    <a:alpha val="0"/>
                  </a:srgbClr>
                </a:gs>
                <a:gs pos="100000">
                  <a:srgbClr val="FFDBA7"/>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9221" name="Picture 5" descr="Advent Wre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6" y="1690"/>
              <a:ext cx="2274" cy="1597"/>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2871788" y="1262063"/>
            <a:ext cx="5715000" cy="4678362"/>
          </a:xfrm>
        </p:spPr>
        <p:txBody>
          <a:bodyPr/>
          <a:lstStyle/>
          <a:p>
            <a:pPr marL="0" indent="0">
              <a:buFontTx/>
              <a:buNone/>
            </a:pPr>
            <a:r>
              <a:rPr lang="en-US" altLang="en-US" sz="2400">
                <a:solidFill>
                  <a:srgbClr val="4C0000"/>
                </a:solidFill>
              </a:rPr>
              <a:t>Lift up your voice with a shout, lift it up, do not be afraid . .. </a:t>
            </a:r>
            <a:r>
              <a:rPr lang="en-US" altLang="en-US" sz="1800">
                <a:solidFill>
                  <a:srgbClr val="4C0000"/>
                </a:solidFill>
              </a:rPr>
              <a:t>(Is 40:9b)</a:t>
            </a:r>
          </a:p>
          <a:p>
            <a:pPr marL="0" indent="0">
              <a:buFontTx/>
              <a:buNone/>
            </a:pPr>
            <a:r>
              <a:rPr lang="en-US" altLang="en-US" sz="2400">
                <a:solidFill>
                  <a:srgbClr val="4C0000"/>
                </a:solidFill>
              </a:rPr>
              <a:t>Our mouths were filled with laughter and our tongues with songs of joy.            </a:t>
            </a:r>
            <a:r>
              <a:rPr lang="en-US" altLang="en-US" sz="1800">
                <a:solidFill>
                  <a:srgbClr val="4C0000"/>
                </a:solidFill>
              </a:rPr>
              <a:t>(Psalm 126:2a NIV)</a:t>
            </a:r>
          </a:p>
          <a:p>
            <a:pPr marL="0" indent="0">
              <a:buFontTx/>
              <a:buNone/>
            </a:pPr>
            <a:endParaRPr lang="en-US" altLang="en-US" sz="1800">
              <a:solidFill>
                <a:srgbClr val="4C0000"/>
              </a:solidFill>
            </a:endParaRPr>
          </a:p>
        </p:txBody>
      </p:sp>
      <p:grpSp>
        <p:nvGrpSpPr>
          <p:cNvPr id="11267" name="Group 3"/>
          <p:cNvGrpSpPr>
            <a:grpSpLocks/>
          </p:cNvGrpSpPr>
          <p:nvPr/>
        </p:nvGrpSpPr>
        <p:grpSpPr bwMode="auto">
          <a:xfrm>
            <a:off x="4953000" y="3200400"/>
            <a:ext cx="4191000" cy="3657600"/>
            <a:chOff x="2496" y="1402"/>
            <a:chExt cx="2274" cy="1885"/>
          </a:xfrm>
        </p:grpSpPr>
        <p:sp>
          <p:nvSpPr>
            <p:cNvPr id="11268" name="Oval 4"/>
            <p:cNvSpPr>
              <a:spLocks noChangeArrowheads="1"/>
            </p:cNvSpPr>
            <p:nvPr/>
          </p:nvSpPr>
          <p:spPr bwMode="auto">
            <a:xfrm>
              <a:off x="2626" y="1402"/>
              <a:ext cx="1896" cy="1704"/>
            </a:xfrm>
            <a:prstGeom prst="ellipse">
              <a:avLst/>
            </a:prstGeom>
            <a:gradFill rotWithShape="1">
              <a:gsLst>
                <a:gs pos="0">
                  <a:srgbClr val="FFDBA7">
                    <a:gamma/>
                    <a:tint val="0"/>
                    <a:invGamma/>
                    <a:alpha val="0"/>
                  </a:srgbClr>
                </a:gs>
                <a:gs pos="100000">
                  <a:srgbClr val="FFDBA7"/>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1269" name="Picture 5" descr="Advent Wre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6" y="1690"/>
              <a:ext cx="2274" cy="1597"/>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2514600" y="1257300"/>
            <a:ext cx="5715000" cy="4678363"/>
          </a:xfrm>
        </p:spPr>
        <p:txBody>
          <a:bodyPr/>
          <a:lstStyle/>
          <a:p>
            <a:pPr>
              <a:buFontTx/>
              <a:buNone/>
            </a:pPr>
            <a:r>
              <a:rPr lang="en-US" altLang="en-US" sz="2400"/>
              <a:t>	</a:t>
            </a:r>
            <a:r>
              <a:rPr lang="en-US" altLang="en-US" sz="2400">
                <a:solidFill>
                  <a:srgbClr val="4C0000"/>
                </a:solidFill>
              </a:rPr>
              <a:t>Last week we lit the Candle of Hope and the Candle of Peace, lifting our voices in a promise of hope and a prayer for peace. </a:t>
            </a:r>
          </a:p>
          <a:p>
            <a:pPr>
              <a:buFontTx/>
              <a:buNone/>
            </a:pPr>
            <a:r>
              <a:rPr lang="en-US" altLang="en-US" sz="2400">
                <a:solidFill>
                  <a:srgbClr val="4C0000"/>
                </a:solidFill>
              </a:rPr>
              <a:t>	We celebrate the Messiah’s birth and the angel words – Peace on Earth.</a:t>
            </a:r>
          </a:p>
        </p:txBody>
      </p:sp>
      <p:grpSp>
        <p:nvGrpSpPr>
          <p:cNvPr id="12291" name="Group 3"/>
          <p:cNvGrpSpPr>
            <a:grpSpLocks/>
          </p:cNvGrpSpPr>
          <p:nvPr/>
        </p:nvGrpSpPr>
        <p:grpSpPr bwMode="auto">
          <a:xfrm>
            <a:off x="5029200" y="3429000"/>
            <a:ext cx="4114800" cy="3429000"/>
            <a:chOff x="2496" y="1402"/>
            <a:chExt cx="2274" cy="1885"/>
          </a:xfrm>
        </p:grpSpPr>
        <p:sp>
          <p:nvSpPr>
            <p:cNvPr id="12292" name="Oval 4"/>
            <p:cNvSpPr>
              <a:spLocks noChangeArrowheads="1"/>
            </p:cNvSpPr>
            <p:nvPr/>
          </p:nvSpPr>
          <p:spPr bwMode="auto">
            <a:xfrm>
              <a:off x="2626" y="1402"/>
              <a:ext cx="1896" cy="1704"/>
            </a:xfrm>
            <a:prstGeom prst="ellipse">
              <a:avLst/>
            </a:prstGeom>
            <a:gradFill rotWithShape="1">
              <a:gsLst>
                <a:gs pos="0">
                  <a:srgbClr val="FFDBA7">
                    <a:gamma/>
                    <a:tint val="0"/>
                    <a:invGamma/>
                    <a:alpha val="0"/>
                  </a:srgbClr>
                </a:gs>
                <a:gs pos="100000">
                  <a:srgbClr val="FFDBA7"/>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2293" name="Picture 5" descr="Advent Wre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6" y="1690"/>
              <a:ext cx="2274" cy="1597"/>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val 2"/>
          <p:cNvSpPr>
            <a:spLocks noChangeArrowheads="1"/>
          </p:cNvSpPr>
          <p:nvPr/>
        </p:nvSpPr>
        <p:spPr bwMode="auto">
          <a:xfrm>
            <a:off x="3613150" y="1755775"/>
            <a:ext cx="4572000" cy="3810000"/>
          </a:xfrm>
          <a:prstGeom prst="ellipse">
            <a:avLst/>
          </a:prstGeom>
          <a:gradFill rotWithShape="1">
            <a:gsLst>
              <a:gs pos="0">
                <a:srgbClr val="FFDBA7">
                  <a:gamma/>
                  <a:tint val="0"/>
                  <a:invGamma/>
                  <a:alpha val="0"/>
                </a:srgbClr>
              </a:gs>
              <a:gs pos="100000">
                <a:srgbClr val="FFDBA7"/>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3315" name="Picture 3" descr="Advent Wre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3888" y="2165350"/>
            <a:ext cx="5656262" cy="4006850"/>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4359275" y="2400300"/>
            <a:ext cx="4730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 Box 5"/>
          <p:cNvSpPr txBox="1">
            <a:spLocks noChangeArrowheads="1"/>
          </p:cNvSpPr>
          <p:nvPr/>
        </p:nvSpPr>
        <p:spPr bwMode="auto">
          <a:xfrm>
            <a:off x="3200400" y="1138238"/>
            <a:ext cx="5562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600">
                <a:solidFill>
                  <a:srgbClr val="641800"/>
                </a:solidFill>
                <a:latin typeface="Book Antiqua" pitchFamily="18" charset="0"/>
              </a:rPr>
              <a:t>The Candle of Hope and the Candle of Peace</a:t>
            </a:r>
          </a:p>
        </p:txBody>
      </p:sp>
      <p:sp>
        <p:nvSpPr>
          <p:cNvPr id="13318" name="Text Box 6"/>
          <p:cNvSpPr txBox="1">
            <a:spLocks noChangeArrowheads="1"/>
          </p:cNvSpPr>
          <p:nvPr/>
        </p:nvSpPr>
        <p:spPr bwMode="auto">
          <a:xfrm>
            <a:off x="2974975" y="5983288"/>
            <a:ext cx="6111875" cy="107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spcBef>
                <a:spcPct val="5000"/>
              </a:spcBef>
            </a:pPr>
            <a:r>
              <a:rPr lang="en-US" altLang="en-US" sz="1400">
                <a:solidFill>
                  <a:srgbClr val="4C0000"/>
                </a:solidFill>
                <a:latin typeface="Book Antiqua" pitchFamily="18" charset="0"/>
              </a:rPr>
              <a:t>The Christmas fund offers hope through pension supplements                                    to active and retired clergy and active and retired lay employees who                    have brought good tidings to churches throughout                                                        the United Church of Christ.</a:t>
            </a:r>
          </a:p>
          <a:p>
            <a:pPr algn="ctr"/>
            <a:endParaRPr lang="en-US" altLang="en-US" sz="1400" b="1">
              <a:solidFill>
                <a:srgbClr val="4C0000"/>
              </a:solidFill>
              <a:latin typeface="Book Antiqua" pitchFamily="18" charset="0"/>
            </a:endParaRPr>
          </a:p>
        </p:txBody>
      </p:sp>
      <p:pic>
        <p:nvPicPr>
          <p:cNvPr id="13319" name="Picture 7"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4864100" y="2593975"/>
            <a:ext cx="4730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2860675" y="1273175"/>
            <a:ext cx="5715000" cy="4678363"/>
          </a:xfrm>
        </p:spPr>
        <p:txBody>
          <a:bodyPr/>
          <a:lstStyle/>
          <a:p>
            <a:pPr marL="0" indent="0">
              <a:buFontTx/>
              <a:buNone/>
            </a:pPr>
            <a:r>
              <a:rPr lang="en-US" altLang="en-US" sz="2300">
                <a:solidFill>
                  <a:srgbClr val="4C0000"/>
                </a:solidFill>
              </a:rPr>
              <a:t>This the Candle of Joy. </a:t>
            </a:r>
          </a:p>
          <a:p>
            <a:pPr marL="0" indent="0">
              <a:buFontTx/>
              <a:buNone/>
            </a:pPr>
            <a:r>
              <a:rPr lang="en-US" altLang="en-US" sz="2300">
                <a:solidFill>
                  <a:srgbClr val="4C0000"/>
                </a:solidFill>
              </a:rPr>
              <a:t>Look around at this season in this place – not the frantic bustle of consumerism,  but young and old singing a carol together.</a:t>
            </a:r>
          </a:p>
          <a:p>
            <a:pPr marL="0" indent="0">
              <a:buFontTx/>
              <a:buNone/>
            </a:pPr>
            <a:r>
              <a:rPr lang="en-US" altLang="en-US" sz="2300">
                <a:solidFill>
                  <a:srgbClr val="4C0000"/>
                </a:solidFill>
              </a:rPr>
              <a:t>A card sent to a lonely person, the story told in pageant or cantata or live nativity, the generosity of white gifts, mitten trees, Christmas boxes, the welcome of a stranger to the manger. </a:t>
            </a:r>
          </a:p>
          <a:p>
            <a:pPr marL="0" indent="0">
              <a:buFontTx/>
              <a:buNone/>
            </a:pPr>
            <a:r>
              <a:rPr lang="en-US" altLang="en-US" sz="2300">
                <a:solidFill>
                  <a:srgbClr val="4C0000"/>
                </a:solidFill>
              </a:rPr>
              <a:t>In these ways we lift                                                        up our voices in a                                                 fearless shout                                                                 and a song                                                                    of joy.</a:t>
            </a:r>
          </a:p>
        </p:txBody>
      </p:sp>
      <p:grpSp>
        <p:nvGrpSpPr>
          <p:cNvPr id="15363" name="Group 3"/>
          <p:cNvGrpSpPr>
            <a:grpSpLocks/>
          </p:cNvGrpSpPr>
          <p:nvPr/>
        </p:nvGrpSpPr>
        <p:grpSpPr bwMode="auto">
          <a:xfrm>
            <a:off x="5568950" y="3768725"/>
            <a:ext cx="3733800" cy="3200400"/>
            <a:chOff x="2496" y="1402"/>
            <a:chExt cx="2274" cy="1885"/>
          </a:xfrm>
        </p:grpSpPr>
        <p:sp>
          <p:nvSpPr>
            <p:cNvPr id="15364" name="Oval 4"/>
            <p:cNvSpPr>
              <a:spLocks noChangeArrowheads="1"/>
            </p:cNvSpPr>
            <p:nvPr/>
          </p:nvSpPr>
          <p:spPr bwMode="auto">
            <a:xfrm>
              <a:off x="2626" y="1402"/>
              <a:ext cx="1896" cy="1704"/>
            </a:xfrm>
            <a:prstGeom prst="ellipse">
              <a:avLst/>
            </a:prstGeom>
            <a:gradFill rotWithShape="1">
              <a:gsLst>
                <a:gs pos="0">
                  <a:srgbClr val="FFDBA7">
                    <a:gamma/>
                    <a:tint val="0"/>
                    <a:invGamma/>
                    <a:alpha val="0"/>
                  </a:srgbClr>
                </a:gs>
                <a:gs pos="100000">
                  <a:srgbClr val="FFDBA7"/>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5365" name="Picture 5" descr="Advent Wre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6" y="1690"/>
              <a:ext cx="2274" cy="1597"/>
            </a:xfrm>
            <a:prstGeom prst="rect">
              <a:avLst/>
            </a:prstGeom>
            <a:noFill/>
            <a:extLst>
              <a:ext uri="{909E8E84-426E-40DD-AFC4-6F175D3DCCD1}">
                <a14:hiddenFill xmlns:a14="http://schemas.microsoft.com/office/drawing/2010/main">
                  <a:solidFill>
                    <a:srgbClr val="FFFFFF"/>
                  </a:solidFill>
                </a14:hiddenFill>
              </a:ext>
            </a:extLst>
          </p:spPr>
        </p:pic>
      </p:grpSp>
      <p:pic>
        <p:nvPicPr>
          <p:cNvPr id="15366" name="Picture 6"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6324600" y="4359275"/>
            <a:ext cx="3937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7"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6645275" y="4511675"/>
            <a:ext cx="3937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val 2"/>
          <p:cNvSpPr>
            <a:spLocks noChangeArrowheads="1"/>
          </p:cNvSpPr>
          <p:nvPr/>
        </p:nvSpPr>
        <p:spPr bwMode="auto">
          <a:xfrm>
            <a:off x="3613150" y="1755775"/>
            <a:ext cx="4572000" cy="3810000"/>
          </a:xfrm>
          <a:prstGeom prst="ellipse">
            <a:avLst/>
          </a:prstGeom>
          <a:gradFill rotWithShape="1">
            <a:gsLst>
              <a:gs pos="0">
                <a:srgbClr val="FFDBA7">
                  <a:gamma/>
                  <a:tint val="0"/>
                  <a:invGamma/>
                  <a:alpha val="0"/>
                </a:srgbClr>
              </a:gs>
              <a:gs pos="100000">
                <a:srgbClr val="FFDBA7"/>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6387" name="Picture 3" descr="Advent Wre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3888" y="2117725"/>
            <a:ext cx="5656262" cy="3919538"/>
          </a:xfrm>
          <a:prstGeom prst="rect">
            <a:avLst/>
          </a:prstGeom>
          <a:noFill/>
          <a:extLst>
            <a:ext uri="{909E8E84-426E-40DD-AFC4-6F175D3DCCD1}">
              <a14:hiddenFill xmlns:a14="http://schemas.microsoft.com/office/drawing/2010/main">
                <a:solidFill>
                  <a:srgbClr val="FFFFFF"/>
                </a:solidFill>
              </a14:hiddenFill>
            </a:ext>
          </a:extLst>
        </p:spPr>
      </p:pic>
      <p:pic>
        <p:nvPicPr>
          <p:cNvPr id="16388" name="Picture 4"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4343400" y="2336800"/>
            <a:ext cx="4730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5"/>
          <p:cNvSpPr txBox="1">
            <a:spLocks noChangeArrowheads="1"/>
          </p:cNvSpPr>
          <p:nvPr/>
        </p:nvSpPr>
        <p:spPr bwMode="auto">
          <a:xfrm>
            <a:off x="3565525" y="1273175"/>
            <a:ext cx="42021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a:solidFill>
                  <a:srgbClr val="641800"/>
                </a:solidFill>
                <a:latin typeface="Book Antiqua" pitchFamily="18" charset="0"/>
              </a:rPr>
              <a:t>The Candle of Joy</a:t>
            </a:r>
          </a:p>
        </p:txBody>
      </p:sp>
      <p:sp>
        <p:nvSpPr>
          <p:cNvPr id="16390" name="Text Box 6"/>
          <p:cNvSpPr txBox="1">
            <a:spLocks noChangeArrowheads="1"/>
          </p:cNvSpPr>
          <p:nvPr/>
        </p:nvSpPr>
        <p:spPr bwMode="auto">
          <a:xfrm>
            <a:off x="2863850" y="5999163"/>
            <a:ext cx="6111875" cy="99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spcBef>
                <a:spcPct val="5000"/>
              </a:spcBef>
            </a:pPr>
            <a:r>
              <a:rPr lang="en-US" altLang="en-US" sz="1600" i="1">
                <a:solidFill>
                  <a:srgbClr val="4C0000"/>
                </a:solidFill>
                <a:latin typeface="Book Antiqua" pitchFamily="18" charset="0"/>
              </a:rPr>
              <a:t> The Christmas Fund sends Christmas gift checks that bring joy to retired clergy and lay workers – this year more than 30 of whom are one hundred years old or older.</a:t>
            </a:r>
          </a:p>
          <a:p>
            <a:pPr algn="ctr"/>
            <a:endParaRPr lang="en-US" altLang="en-US" sz="1600" b="1">
              <a:solidFill>
                <a:srgbClr val="4C0000"/>
              </a:solidFill>
              <a:latin typeface="Book Antiqua" pitchFamily="18" charset="0"/>
            </a:endParaRPr>
          </a:p>
        </p:txBody>
      </p:sp>
      <p:pic>
        <p:nvPicPr>
          <p:cNvPr id="16391" name="Picture 7"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4860925" y="2533650"/>
            <a:ext cx="4730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8"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6276975" y="2301875"/>
            <a:ext cx="4730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733675" y="1250950"/>
            <a:ext cx="5791200" cy="535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altLang="en-US" sz="2300">
                <a:solidFill>
                  <a:srgbClr val="4C0000"/>
                </a:solidFill>
                <a:latin typeface="Book Antiqua" pitchFamily="18" charset="0"/>
              </a:rPr>
              <a:t>We </a:t>
            </a:r>
            <a:r>
              <a:rPr lang="en-US" altLang="en-US" sz="2300" b="1">
                <a:solidFill>
                  <a:srgbClr val="4C0000"/>
                </a:solidFill>
                <a:latin typeface="Book Antiqua" pitchFamily="18" charset="0"/>
              </a:rPr>
              <a:t>enjoy </a:t>
            </a:r>
            <a:r>
              <a:rPr lang="en-US" altLang="en-US" sz="2300">
                <a:solidFill>
                  <a:srgbClr val="4C0000"/>
                </a:solidFill>
                <a:latin typeface="Book Antiqua" pitchFamily="18" charset="0"/>
              </a:rPr>
              <a:t>Christ’s birth, as it has been enjoyed by the great procession of God’s people – young and old, wise and wondering, needy and fortunate. We feel ourselves a part of that truly cosmic celebration. We pause now for just a moment to identify one true source of rejoicing in our lives this year, even if it is a tiny smile on the edge of hard times. We </a:t>
            </a:r>
            <a:r>
              <a:rPr lang="en-US" altLang="en-US" sz="2300" b="1">
                <a:solidFill>
                  <a:srgbClr val="4C0000"/>
                </a:solidFill>
                <a:latin typeface="Book Antiqua" pitchFamily="18" charset="0"/>
              </a:rPr>
              <a:t>lift </a:t>
            </a:r>
            <a:r>
              <a:rPr lang="en-US" altLang="en-US" sz="2300">
                <a:solidFill>
                  <a:srgbClr val="4C0000"/>
                </a:solidFill>
                <a:latin typeface="Book Antiqua" pitchFamily="18" charset="0"/>
              </a:rPr>
              <a:t>these up. </a:t>
            </a:r>
          </a:p>
          <a:p>
            <a:pPr>
              <a:spcBef>
                <a:spcPct val="20000"/>
              </a:spcBef>
            </a:pPr>
            <a:endParaRPr lang="en-US" altLang="en-US" sz="1300">
              <a:solidFill>
                <a:srgbClr val="4C0000"/>
              </a:solidFill>
              <a:latin typeface="Book Antiqua" pitchFamily="18" charset="0"/>
            </a:endParaRPr>
          </a:p>
          <a:p>
            <a:pPr>
              <a:spcBef>
                <a:spcPct val="20000"/>
              </a:spcBef>
            </a:pPr>
            <a:r>
              <a:rPr lang="en-US" altLang="en-US" sz="1600" i="1">
                <a:solidFill>
                  <a:srgbClr val="4C0000"/>
                </a:solidFill>
                <a:latin typeface="Book Antiqua" pitchFamily="18" charset="0"/>
              </a:rPr>
              <a:t>(Instead of silence, soft bars of “Joy                                                                       to the World” or in a church which                                                                              doesn’t use carols, “Joyful, Joyful,                                                                      we Adore You.” In some churches,                                                       people may wish to speak or whisper                                                             the things that bring joy.)</a:t>
            </a:r>
          </a:p>
        </p:txBody>
      </p:sp>
      <p:grpSp>
        <p:nvGrpSpPr>
          <p:cNvPr id="18435" name="Group 3"/>
          <p:cNvGrpSpPr>
            <a:grpSpLocks/>
          </p:cNvGrpSpPr>
          <p:nvPr/>
        </p:nvGrpSpPr>
        <p:grpSpPr bwMode="auto">
          <a:xfrm>
            <a:off x="5708650" y="4048125"/>
            <a:ext cx="3663950" cy="2936875"/>
            <a:chOff x="2496" y="1402"/>
            <a:chExt cx="2274" cy="1885"/>
          </a:xfrm>
        </p:grpSpPr>
        <p:sp>
          <p:nvSpPr>
            <p:cNvPr id="18436" name="Oval 4"/>
            <p:cNvSpPr>
              <a:spLocks noChangeArrowheads="1"/>
            </p:cNvSpPr>
            <p:nvPr/>
          </p:nvSpPr>
          <p:spPr bwMode="auto">
            <a:xfrm>
              <a:off x="2626" y="1402"/>
              <a:ext cx="1896" cy="1704"/>
            </a:xfrm>
            <a:prstGeom prst="ellipse">
              <a:avLst/>
            </a:prstGeom>
            <a:gradFill rotWithShape="1">
              <a:gsLst>
                <a:gs pos="0">
                  <a:srgbClr val="FFDBA7">
                    <a:gamma/>
                    <a:tint val="0"/>
                    <a:invGamma/>
                    <a:alpha val="0"/>
                  </a:srgbClr>
                </a:gs>
                <a:gs pos="100000">
                  <a:srgbClr val="FFDBA7"/>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8437" name="Picture 5" descr="Advent Wre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6" y="1690"/>
              <a:ext cx="2274" cy="1597"/>
            </a:xfrm>
            <a:prstGeom prst="rect">
              <a:avLst/>
            </a:prstGeom>
            <a:noFill/>
            <a:extLst>
              <a:ext uri="{909E8E84-426E-40DD-AFC4-6F175D3DCCD1}">
                <a14:hiddenFill xmlns:a14="http://schemas.microsoft.com/office/drawing/2010/main">
                  <a:solidFill>
                    <a:srgbClr val="FFFFFF"/>
                  </a:solidFill>
                </a14:hiddenFill>
              </a:ext>
            </a:extLst>
          </p:spPr>
        </p:pic>
      </p:grpSp>
      <p:pic>
        <p:nvPicPr>
          <p:cNvPr id="18438" name="Picture 6"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6429375" y="4591050"/>
            <a:ext cx="3937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7"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6765925" y="4695825"/>
            <a:ext cx="3937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Picture 8"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7683500" y="4559300"/>
            <a:ext cx="3937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2871788" y="1271588"/>
            <a:ext cx="5662612" cy="401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altLang="en-US" sz="2000" i="1">
                <a:solidFill>
                  <a:srgbClr val="4C0000"/>
                </a:solidFill>
                <a:latin typeface="Book Antiqua" pitchFamily="18" charset="0"/>
              </a:rPr>
              <a:t>(Let us pray) </a:t>
            </a:r>
          </a:p>
          <a:p>
            <a:pPr>
              <a:spcBef>
                <a:spcPct val="10000"/>
              </a:spcBef>
              <a:spcAft>
                <a:spcPct val="10000"/>
              </a:spcAft>
            </a:pPr>
            <a:r>
              <a:rPr lang="en-US" altLang="en-US" sz="2200">
                <a:solidFill>
                  <a:srgbClr val="4C0000"/>
                </a:solidFill>
                <a:latin typeface="Book Antiqua" pitchFamily="18" charset="0"/>
              </a:rPr>
              <a:t>Emmanuel, God-with-us, when the words of joy around us sound frivolous, forced               or false, lift up our voices on behalf of sources of joy which are lasting and true.</a:t>
            </a:r>
          </a:p>
          <a:p>
            <a:pPr>
              <a:spcBef>
                <a:spcPct val="20000"/>
              </a:spcBef>
              <a:spcAft>
                <a:spcPct val="30000"/>
              </a:spcAft>
            </a:pPr>
            <a:r>
              <a:rPr lang="en-US" altLang="en-US" sz="2200">
                <a:solidFill>
                  <a:srgbClr val="4C0000"/>
                </a:solidFill>
                <a:latin typeface="Book Antiqua" pitchFamily="18" charset="0"/>
              </a:rPr>
              <a:t>Help us to find the lost, the lonely, the poor, the hungry, the wandering – those who                are falling behind in the procession                         of life and … first smile, then reach,                         then lift them up.                            </a:t>
            </a:r>
          </a:p>
          <a:p>
            <a:pPr>
              <a:spcBef>
                <a:spcPct val="10000"/>
              </a:spcBef>
              <a:spcAft>
                <a:spcPct val="10000"/>
              </a:spcAft>
            </a:pPr>
            <a:r>
              <a:rPr lang="en-US" altLang="en-US" sz="2200">
                <a:solidFill>
                  <a:srgbClr val="4C0000"/>
                </a:solidFill>
                <a:latin typeface="Book Antiqua" pitchFamily="18" charset="0"/>
              </a:rPr>
              <a:t>Amen</a:t>
            </a:r>
            <a:r>
              <a:rPr lang="en-US" altLang="en-US" b="1">
                <a:solidFill>
                  <a:srgbClr val="4C0000"/>
                </a:solidFill>
              </a:rPr>
              <a:t> </a:t>
            </a:r>
          </a:p>
        </p:txBody>
      </p:sp>
      <p:grpSp>
        <p:nvGrpSpPr>
          <p:cNvPr id="19459" name="Group 3"/>
          <p:cNvGrpSpPr>
            <a:grpSpLocks/>
          </p:cNvGrpSpPr>
          <p:nvPr/>
        </p:nvGrpSpPr>
        <p:grpSpPr bwMode="auto">
          <a:xfrm>
            <a:off x="5789613" y="4073525"/>
            <a:ext cx="3663950" cy="2936875"/>
            <a:chOff x="2496" y="1402"/>
            <a:chExt cx="2274" cy="1885"/>
          </a:xfrm>
        </p:grpSpPr>
        <p:sp>
          <p:nvSpPr>
            <p:cNvPr id="19460" name="Oval 4"/>
            <p:cNvSpPr>
              <a:spLocks noChangeArrowheads="1"/>
            </p:cNvSpPr>
            <p:nvPr/>
          </p:nvSpPr>
          <p:spPr bwMode="auto">
            <a:xfrm>
              <a:off x="2626" y="1402"/>
              <a:ext cx="1896" cy="1704"/>
            </a:xfrm>
            <a:prstGeom prst="ellipse">
              <a:avLst/>
            </a:prstGeom>
            <a:gradFill rotWithShape="1">
              <a:gsLst>
                <a:gs pos="0">
                  <a:srgbClr val="FFDBA7">
                    <a:gamma/>
                    <a:tint val="0"/>
                    <a:invGamma/>
                    <a:alpha val="0"/>
                  </a:srgbClr>
                </a:gs>
                <a:gs pos="100000">
                  <a:srgbClr val="FFDBA7"/>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9461" name="Picture 5" descr="Advent Wre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6" y="1690"/>
              <a:ext cx="2274" cy="1597"/>
            </a:xfrm>
            <a:prstGeom prst="rect">
              <a:avLst/>
            </a:prstGeom>
            <a:noFill/>
            <a:extLst>
              <a:ext uri="{909E8E84-426E-40DD-AFC4-6F175D3DCCD1}">
                <a14:hiddenFill xmlns:a14="http://schemas.microsoft.com/office/drawing/2010/main">
                  <a:solidFill>
                    <a:srgbClr val="FFFFFF"/>
                  </a:solidFill>
                </a14:hiddenFill>
              </a:ext>
            </a:extLst>
          </p:spPr>
        </p:pic>
      </p:grpSp>
      <p:pic>
        <p:nvPicPr>
          <p:cNvPr id="19462" name="Picture 6"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6534150" y="4616450"/>
            <a:ext cx="3937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7"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6838950" y="4721225"/>
            <a:ext cx="3937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8"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7756525" y="4584700"/>
            <a:ext cx="3937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2008 Advent Candle Litergy">
  <a:themeElements>
    <a:clrScheme name="2008 Advent Candle Literg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08 Advent Candle Litergy">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008 Advent Candle Literg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08 Advent Candle Literg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08 Advent Candle Literg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08 Advent Candle Literg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08 Advent Candle Literg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08 Advent Candle Literg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08 Advent Candle Literg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08 Advent Candle Literg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08 Advent Candle Literg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08 Advent Candle Literg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08 Advent Candle Literg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08 Advent Candle Literg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2008 Advent Candle Litergy</Template>
  <TotalTime>117</TotalTime>
  <Words>1015</Words>
  <Application>Microsoft Office PowerPoint</Application>
  <PresentationFormat>On-screen Show (4:3)</PresentationFormat>
  <Paragraphs>76</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Book Antiqua</vt:lpstr>
      <vt:lpstr>2008 Advent Candle Litergy</vt:lpstr>
      <vt:lpstr>  The 2008 Christmas Fund   Advent Candle Liturgy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PBUCC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 Faulstick</dc:creator>
  <cp:lastModifiedBy>Susan Faulstick</cp:lastModifiedBy>
  <cp:revision>18</cp:revision>
  <dcterms:created xsi:type="dcterms:W3CDTF">2008-10-27T14:32:57Z</dcterms:created>
  <dcterms:modified xsi:type="dcterms:W3CDTF">2014-02-06T17:15:09Z</dcterms:modified>
</cp:coreProperties>
</file>