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7" r:id="rId2"/>
    <p:sldId id="258" r:id="rId3"/>
    <p:sldId id="259" r:id="rId4"/>
    <p:sldId id="260" r:id="rId5"/>
    <p:sldId id="262" r:id="rId6"/>
    <p:sldId id="265" r:id="rId7"/>
    <p:sldId id="263"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howGuides="1">
      <p:cViewPr varScale="1">
        <p:scale>
          <a:sx n="66" d="100"/>
          <a:sy n="66" d="100"/>
        </p:scale>
        <p:origin x="-612" y="-102"/>
      </p:cViewPr>
      <p:guideLst>
        <p:guide orient="horz" pos="672"/>
        <p:guide pos="1056"/>
      </p:guideLst>
    </p:cSldViewPr>
  </p:slideViewPr>
  <p:notesTextViewPr>
    <p:cViewPr>
      <p:scale>
        <a:sx n="1" d="1"/>
        <a:sy n="1" d="1"/>
      </p:scale>
      <p:origin x="0" y="0"/>
    </p:cViewPr>
  </p:notesTextViewPr>
  <p:sorterViewPr>
    <p:cViewPr>
      <p:scale>
        <a:sx n="100" d="100"/>
        <a:sy n="100" d="100"/>
      </p:scale>
      <p:origin x="0" y="648"/>
    </p:cViewPr>
  </p:sorterViewPr>
  <p:notesViewPr>
    <p:cSldViewPr showGuides="1">
      <p:cViewPr>
        <p:scale>
          <a:sx n="75" d="100"/>
          <a:sy n="75" d="100"/>
        </p:scale>
        <p:origin x="-1374" y="2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50D104-ACA1-4168-9ADD-ACD57E30D55C}" type="datetimeFigureOut">
              <a:rPr lang="en-US" smtClean="0"/>
              <a:t>11/20/2012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A75D05-B6EC-4F1D-B225-233CA464EF50}" type="slidenum">
              <a:rPr lang="en-US" smtClean="0"/>
              <a:t>‹#›</a:t>
            </a:fld>
            <a:endParaRPr lang="en-US"/>
          </a:p>
        </p:txBody>
      </p:sp>
    </p:spTree>
    <p:extLst>
      <p:ext uri="{BB962C8B-B14F-4D97-AF65-F5344CB8AC3E}">
        <p14:creationId xmlns:p14="http://schemas.microsoft.com/office/powerpoint/2010/main" val="4129446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ACA75D05-B6EC-4F1D-B225-233CA464EF50}" type="slidenum">
              <a:rPr lang="en-US" smtClean="0"/>
              <a:t>1</a:t>
            </a:fld>
            <a:endParaRPr lang="en-US"/>
          </a:p>
        </p:txBody>
      </p:sp>
    </p:spTree>
    <p:extLst>
      <p:ext uri="{BB962C8B-B14F-4D97-AF65-F5344CB8AC3E}">
        <p14:creationId xmlns:p14="http://schemas.microsoft.com/office/powerpoint/2010/main" val="2328233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1" dirty="0">
                <a:solidFill>
                  <a:schemeClr val="tx2">
                    <a:lumMod val="75000"/>
                  </a:schemeClr>
                </a:solidFill>
                <a:latin typeface="Times New Roman" pitchFamily="18" charset="0"/>
                <a:cs typeface="Times New Roman" pitchFamily="18" charset="0"/>
              </a:rPr>
              <a:t>Reader 1:</a:t>
            </a:r>
          </a:p>
          <a:p>
            <a:pPr>
              <a:spcBef>
                <a:spcPct val="0"/>
              </a:spcBef>
            </a:pPr>
            <a:endParaRPr lang="en-US" b="1" dirty="0">
              <a:solidFill>
                <a:schemeClr val="tx2">
                  <a:lumMod val="75000"/>
                </a:schemeClr>
              </a:solidFill>
            </a:endParaRPr>
          </a:p>
          <a:p>
            <a:pPr>
              <a:spcBef>
                <a:spcPct val="0"/>
              </a:spcBef>
            </a:pPr>
            <a:r>
              <a:rPr lang="en-US" b="1" dirty="0">
                <a:solidFill>
                  <a:schemeClr val="tx2">
                    <a:lumMod val="75000"/>
                  </a:schemeClr>
                </a:solidFill>
                <a:latin typeface="Times New Roman" pitchFamily="18" charset="0"/>
                <a:cs typeface="Times New Roman" pitchFamily="18" charset="0"/>
              </a:rPr>
              <a:t>On the second week of Advent the gift God gave </a:t>
            </a:r>
            <a:br>
              <a:rPr lang="en-US" b="1" dirty="0">
                <a:solidFill>
                  <a:schemeClr val="tx2">
                    <a:lumMod val="75000"/>
                  </a:schemeClr>
                </a:solidFill>
                <a:latin typeface="Times New Roman" pitchFamily="18" charset="0"/>
                <a:cs typeface="Times New Roman" pitchFamily="18" charset="0"/>
              </a:rPr>
            </a:br>
            <a:r>
              <a:rPr lang="en-US" b="1" dirty="0">
                <a:solidFill>
                  <a:schemeClr val="tx2">
                    <a:lumMod val="75000"/>
                  </a:schemeClr>
                </a:solidFill>
                <a:latin typeface="Times New Roman" pitchFamily="18" charset="0"/>
                <a:cs typeface="Times New Roman" pitchFamily="18" charset="0"/>
              </a:rPr>
              <a:t>to earth – was a dove of peace between us and the hope </a:t>
            </a:r>
          </a:p>
          <a:p>
            <a:pPr>
              <a:spcBef>
                <a:spcPct val="0"/>
              </a:spcBef>
            </a:pPr>
            <a:r>
              <a:rPr lang="en-US" b="1" dirty="0">
                <a:solidFill>
                  <a:schemeClr val="tx2">
                    <a:lumMod val="75000"/>
                  </a:schemeClr>
                </a:solidFill>
                <a:latin typeface="Times New Roman" pitchFamily="18" charset="0"/>
                <a:cs typeface="Times New Roman" pitchFamily="18" charset="0"/>
              </a:rPr>
              <a:t>of the Bethlehem birth.</a:t>
            </a:r>
          </a:p>
          <a:p>
            <a:pPr>
              <a:spcBef>
                <a:spcPct val="0"/>
              </a:spcBef>
            </a:pPr>
            <a:endParaRPr lang="en-US" dirty="0" smtClean="0"/>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87A431B1-C439-429C-955E-639DF9DC0D67}" type="slidenum">
              <a:rPr lang="en-US">
                <a:solidFill>
                  <a:prstClr val="black"/>
                </a:solidFill>
              </a:rPr>
              <a:pPr/>
              <a:t>2</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 b="1" dirty="0">
              <a:solidFill>
                <a:srgbClr val="1B3F6B"/>
              </a:solidFill>
              <a:latin typeface="Times New Roman" pitchFamily="18" charset="0"/>
            </a:endParaRPr>
          </a:p>
          <a:p>
            <a:endParaRPr lang="en-US" sz="100" b="1" dirty="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Reader 2:</a:t>
            </a:r>
          </a:p>
          <a:p>
            <a:r>
              <a:rPr lang="en-US" b="1" dirty="0" smtClean="0">
                <a:solidFill>
                  <a:srgbClr val="1B3F6B"/>
                </a:solidFill>
                <a:latin typeface="Times New Roman" pitchFamily="18" charset="0"/>
                <a:cs typeface="Times New Roman" pitchFamily="18" charset="0"/>
              </a:rPr>
              <a:t>Hope </a:t>
            </a:r>
            <a:r>
              <a:rPr lang="en-US" b="1" dirty="0">
                <a:solidFill>
                  <a:srgbClr val="1B3F6B"/>
                </a:solidFill>
                <a:latin typeface="Times New Roman" pitchFamily="18" charset="0"/>
                <a:cs typeface="Times New Roman" pitchFamily="18" charset="0"/>
              </a:rPr>
              <a:t>makes every gift brighter for hope is “present”                           </a:t>
            </a:r>
            <a:r>
              <a:rPr lang="en-US" b="1" dirty="0" smtClean="0">
                <a:solidFill>
                  <a:srgbClr val="1B3F6B"/>
                </a:solidFill>
                <a:latin typeface="Times New Roman" pitchFamily="18" charset="0"/>
                <a:cs typeface="Times New Roman" pitchFamily="18" charset="0"/>
              </a:rPr>
              <a:t>                           </a:t>
            </a:r>
            <a:r>
              <a:rPr lang="en-US" b="1" dirty="0">
                <a:solidFill>
                  <a:srgbClr val="1B3F6B"/>
                </a:solidFill>
                <a:latin typeface="Times New Roman" pitchFamily="18" charset="0"/>
                <a:cs typeface="Times New Roman" pitchFamily="18" charset="0"/>
              </a:rPr>
              <a:t>before we touch the bow or take off the ribbon.</a:t>
            </a:r>
          </a:p>
          <a:p>
            <a:endParaRPr lang="en-US" b="1" dirty="0" smtClean="0">
              <a:solidFill>
                <a:srgbClr val="1B3F6B"/>
              </a:solidFill>
              <a:latin typeface="Times New Roman" pitchFamily="18" charset="0"/>
              <a:cs typeface="Times New Roman" pitchFamily="18" charset="0"/>
            </a:endParaRPr>
          </a:p>
          <a:p>
            <a:r>
              <a:rPr lang="en-US" b="1" dirty="0" err="1" smtClean="0">
                <a:solidFill>
                  <a:schemeClr val="bg2">
                    <a:lumMod val="50000"/>
                  </a:schemeClr>
                </a:solidFill>
                <a:latin typeface="Times New Roman" pitchFamily="18" charset="0"/>
                <a:cs typeface="Times New Roman" pitchFamily="18" charset="0"/>
              </a:rPr>
              <a:t>Ligher</a:t>
            </a:r>
            <a:r>
              <a:rPr lang="en-US" b="1" dirty="0" smtClean="0">
                <a:solidFill>
                  <a:schemeClr val="bg2">
                    <a:lumMod val="50000"/>
                  </a:schemeClr>
                </a:solidFill>
                <a:latin typeface="Times New Roman" pitchFamily="18" charset="0"/>
                <a:cs typeface="Times New Roman" pitchFamily="18" charset="0"/>
              </a:rPr>
              <a:t>: Light the  first candle</a:t>
            </a:r>
            <a:endParaRPr lang="en-US" b="1" dirty="0">
              <a:solidFill>
                <a:schemeClr val="bg2">
                  <a:lumMod val="50000"/>
                </a:schemeClr>
              </a:solidFill>
              <a:latin typeface="Times New Roman" pitchFamily="18" charset="0"/>
              <a:cs typeface="Times New Roman" pitchFamily="18" charset="0"/>
            </a:endParaRPr>
          </a:p>
          <a:p>
            <a:endParaRPr lang="en-US" b="1" dirty="0">
              <a:solidFill>
                <a:srgbClr val="1B3F6B"/>
              </a:solidFill>
              <a:latin typeface="Times New Roman" pitchFamily="18" charset="0"/>
              <a:cs typeface="Times New Roman" pitchFamily="18" charset="0"/>
            </a:endParaRPr>
          </a:p>
          <a:p>
            <a:endParaRPr lang="en-US" b="1" dirty="0" smtClean="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The </a:t>
            </a:r>
            <a:r>
              <a:rPr lang="en-US" b="1" dirty="0">
                <a:solidFill>
                  <a:srgbClr val="1B3F6B"/>
                </a:solidFill>
                <a:latin typeface="Times New Roman" pitchFamily="18" charset="0"/>
                <a:cs typeface="Times New Roman" pitchFamily="18" charset="0"/>
              </a:rPr>
              <a:t>Giver of all gifts, </a:t>
            </a:r>
          </a:p>
          <a:p>
            <a:r>
              <a:rPr lang="en-US" b="1" dirty="0">
                <a:solidFill>
                  <a:srgbClr val="1B3F6B"/>
                </a:solidFill>
                <a:latin typeface="Times New Roman" pitchFamily="18" charset="0"/>
                <a:cs typeface="Times New Roman" pitchFamily="18" charset="0"/>
              </a:rPr>
              <a:t>gives Peace.</a:t>
            </a:r>
          </a:p>
          <a:p>
            <a:endParaRPr lang="en-US" b="1" dirty="0" smtClean="0"/>
          </a:p>
          <a:p>
            <a:endParaRPr lang="en-US" b="1" dirty="0"/>
          </a:p>
          <a:p>
            <a:r>
              <a:rPr lang="en-US" b="1" dirty="0" err="1">
                <a:solidFill>
                  <a:schemeClr val="bg2">
                    <a:lumMod val="50000"/>
                  </a:schemeClr>
                </a:solidFill>
                <a:latin typeface="Times New Roman" pitchFamily="18" charset="0"/>
                <a:cs typeface="Times New Roman" pitchFamily="18" charset="0"/>
              </a:rPr>
              <a:t>Ligher</a:t>
            </a:r>
            <a:r>
              <a:rPr lang="en-US" b="1" dirty="0">
                <a:solidFill>
                  <a:schemeClr val="bg2">
                    <a:lumMod val="50000"/>
                  </a:schemeClr>
                </a:solidFill>
                <a:latin typeface="Times New Roman" pitchFamily="18" charset="0"/>
                <a:cs typeface="Times New Roman" pitchFamily="18" charset="0"/>
              </a:rPr>
              <a:t>: Light the  </a:t>
            </a:r>
            <a:r>
              <a:rPr lang="en-US" b="1" dirty="0" smtClean="0">
                <a:solidFill>
                  <a:schemeClr val="bg2">
                    <a:lumMod val="50000"/>
                  </a:schemeClr>
                </a:solidFill>
                <a:latin typeface="Times New Roman" pitchFamily="18" charset="0"/>
                <a:cs typeface="Times New Roman" pitchFamily="18" charset="0"/>
              </a:rPr>
              <a:t>Second </a:t>
            </a:r>
            <a:r>
              <a:rPr lang="en-US" b="1" dirty="0">
                <a:solidFill>
                  <a:schemeClr val="bg2">
                    <a:lumMod val="50000"/>
                  </a:schemeClr>
                </a:solidFill>
                <a:latin typeface="Times New Roman" pitchFamily="18" charset="0"/>
                <a:cs typeface="Times New Roman" pitchFamily="18" charset="0"/>
              </a:rPr>
              <a:t>candle</a:t>
            </a:r>
          </a:p>
          <a:p>
            <a:endParaRPr lang="en-US" dirty="0"/>
          </a:p>
        </p:txBody>
      </p:sp>
      <p:sp>
        <p:nvSpPr>
          <p:cNvPr id="4" name="Slide Number Placeholder 3"/>
          <p:cNvSpPr>
            <a:spLocks noGrp="1"/>
          </p:cNvSpPr>
          <p:nvPr>
            <p:ph type="sldNum" sz="quarter" idx="10"/>
          </p:nvPr>
        </p:nvSpPr>
        <p:spPr/>
        <p:txBody>
          <a:bodyPr/>
          <a:lstStyle/>
          <a:p>
            <a:fld id="{ACA75D05-B6EC-4F1D-B225-233CA464EF50}" type="slidenum">
              <a:rPr lang="en-US" smtClean="0"/>
              <a:t>3</a:t>
            </a:fld>
            <a:endParaRPr lang="en-US"/>
          </a:p>
        </p:txBody>
      </p:sp>
    </p:spTree>
    <p:extLst>
      <p:ext uri="{BB962C8B-B14F-4D97-AF65-F5344CB8AC3E}">
        <p14:creationId xmlns:p14="http://schemas.microsoft.com/office/powerpoint/2010/main" val="382853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4191000" cy="4114800"/>
          </a:xfrm>
        </p:spPr>
        <p:txBody>
          <a:bodyPr/>
          <a:lstStyle/>
          <a:p>
            <a:r>
              <a:rPr lang="en-US" b="1" dirty="0">
                <a:solidFill>
                  <a:schemeClr val="tx2">
                    <a:lumMod val="75000"/>
                  </a:schemeClr>
                </a:solidFill>
                <a:latin typeface="Times New Roman" pitchFamily="18" charset="0"/>
                <a:cs typeface="Times New Roman" pitchFamily="18" charset="0"/>
              </a:rPr>
              <a:t>Reader 1:</a:t>
            </a:r>
          </a:p>
          <a:p>
            <a:endParaRPr lang="en-US" b="1" dirty="0">
              <a:solidFill>
                <a:schemeClr val="tx2">
                  <a:lumMod val="75000"/>
                </a:schemeClr>
              </a:solidFill>
            </a:endParaRPr>
          </a:p>
          <a:p>
            <a:r>
              <a:rPr lang="en-US" b="1" dirty="0">
                <a:solidFill>
                  <a:schemeClr val="tx2">
                    <a:lumMod val="75000"/>
                  </a:schemeClr>
                </a:solidFill>
                <a:latin typeface="Times New Roman" pitchFamily="18" charset="0"/>
                <a:cs typeface="Times New Roman" pitchFamily="18" charset="0"/>
              </a:rPr>
              <a:t>The second gift is peace. God composed an angel chorus of                                  “peace on earth” for the shepherds.  An echo is the personal </a:t>
            </a:r>
            <a:r>
              <a:rPr lang="en-US" b="1" dirty="0" smtClean="0">
                <a:solidFill>
                  <a:schemeClr val="tx2">
                    <a:lumMod val="75000"/>
                  </a:schemeClr>
                </a:solidFill>
                <a:latin typeface="Times New Roman" pitchFamily="18" charset="0"/>
                <a:cs typeface="Times New Roman" pitchFamily="18" charset="0"/>
              </a:rPr>
              <a:t>serenity we </a:t>
            </a:r>
            <a:r>
              <a:rPr lang="en-US" b="1" dirty="0">
                <a:solidFill>
                  <a:schemeClr val="tx2">
                    <a:lumMod val="75000"/>
                  </a:schemeClr>
                </a:solidFill>
                <a:latin typeface="Times New Roman" pitchFamily="18" charset="0"/>
                <a:cs typeface="Times New Roman" pitchFamily="18" charset="0"/>
              </a:rPr>
              <a:t>feel at many moments in Advent, but we’re also aware that we are  </a:t>
            </a:r>
            <a:r>
              <a:rPr lang="en-US" b="1" dirty="0" smtClean="0">
                <a:solidFill>
                  <a:schemeClr val="tx2">
                    <a:lumMod val="75000"/>
                  </a:schemeClr>
                </a:solidFill>
                <a:latin typeface="Times New Roman" pitchFamily="18" charset="0"/>
                <a:cs typeface="Times New Roman" pitchFamily="18" charset="0"/>
              </a:rPr>
              <a:t>assigned </a:t>
            </a:r>
            <a:r>
              <a:rPr lang="en-US" b="1" dirty="0">
                <a:solidFill>
                  <a:schemeClr val="tx2">
                    <a:lumMod val="75000"/>
                  </a:schemeClr>
                </a:solidFill>
                <a:latin typeface="Times New Roman" pitchFamily="18" charset="0"/>
                <a:cs typeface="Times New Roman" pitchFamily="18" charset="0"/>
              </a:rPr>
              <a:t>a “peace of the action” to multiply tolerance, gentleness and  </a:t>
            </a:r>
            <a:r>
              <a:rPr lang="en-US" b="1" dirty="0" smtClean="0">
                <a:solidFill>
                  <a:schemeClr val="tx2">
                    <a:lumMod val="75000"/>
                  </a:schemeClr>
                </a:solidFill>
                <a:latin typeface="Times New Roman" pitchFamily="18" charset="0"/>
                <a:cs typeface="Times New Roman" pitchFamily="18" charset="0"/>
              </a:rPr>
              <a:t> </a:t>
            </a:r>
            <a:r>
              <a:rPr lang="en-US" b="1" dirty="0">
                <a:solidFill>
                  <a:schemeClr val="tx2">
                    <a:lumMod val="75000"/>
                  </a:schemeClr>
                </a:solidFill>
                <a:latin typeface="Times New Roman" pitchFamily="18" charset="0"/>
                <a:cs typeface="Times New Roman" pitchFamily="18" charset="0"/>
              </a:rPr>
              <a:t>caring everywhere we go – from family reconciliation to church or </a:t>
            </a:r>
            <a:r>
              <a:rPr lang="en-US" b="1" dirty="0" smtClean="0">
                <a:solidFill>
                  <a:schemeClr val="tx2">
                    <a:lumMod val="75000"/>
                  </a:schemeClr>
                </a:solidFill>
                <a:latin typeface="Times New Roman" pitchFamily="18" charset="0"/>
                <a:cs typeface="Times New Roman" pitchFamily="18" charset="0"/>
              </a:rPr>
              <a:t>job </a:t>
            </a:r>
            <a:r>
              <a:rPr lang="en-US" b="1" dirty="0">
                <a:solidFill>
                  <a:schemeClr val="tx2">
                    <a:lumMod val="75000"/>
                  </a:schemeClr>
                </a:solidFill>
                <a:latin typeface="Times New Roman" pitchFamily="18" charset="0"/>
                <a:cs typeface="Times New Roman" pitchFamily="18" charset="0"/>
              </a:rPr>
              <a:t>conflict resolution,  </a:t>
            </a:r>
            <a:r>
              <a:rPr lang="en-US" b="1" dirty="0" smtClean="0">
                <a:solidFill>
                  <a:schemeClr val="tx2">
                    <a:lumMod val="75000"/>
                  </a:schemeClr>
                </a:solidFill>
                <a:latin typeface="Times New Roman" pitchFamily="18" charset="0"/>
                <a:cs typeface="Times New Roman" pitchFamily="18" charset="0"/>
              </a:rPr>
              <a:t>and </a:t>
            </a:r>
            <a:r>
              <a:rPr lang="en-US" b="1" dirty="0">
                <a:solidFill>
                  <a:schemeClr val="tx2">
                    <a:lumMod val="75000"/>
                  </a:schemeClr>
                </a:solidFill>
                <a:latin typeface="Times New Roman" pitchFamily="18" charset="0"/>
                <a:cs typeface="Times New Roman" pitchFamily="18" charset="0"/>
              </a:rPr>
              <a:t>even to global </a:t>
            </a:r>
            <a:r>
              <a:rPr lang="en-US" b="1" dirty="0" smtClean="0">
                <a:solidFill>
                  <a:schemeClr val="tx2">
                    <a:lumMod val="75000"/>
                  </a:schemeClr>
                </a:solidFill>
                <a:latin typeface="Times New Roman" pitchFamily="18" charset="0"/>
                <a:cs typeface="Times New Roman" pitchFamily="18" charset="0"/>
              </a:rPr>
              <a:t>justice. </a:t>
            </a:r>
          </a:p>
          <a:p>
            <a:endParaRPr lang="en-US" b="1" dirty="0" smtClean="0">
              <a:solidFill>
                <a:schemeClr val="tx2">
                  <a:lumMod val="75000"/>
                </a:schemeClr>
              </a:solidFill>
              <a:latin typeface="Times New Roman" pitchFamily="18" charset="0"/>
              <a:cs typeface="Times New Roman" pitchFamily="18" charset="0"/>
            </a:endParaRPr>
          </a:p>
          <a:p>
            <a:r>
              <a:rPr lang="en-US" b="1" dirty="0" smtClean="0">
                <a:solidFill>
                  <a:schemeClr val="tx2">
                    <a:lumMod val="75000"/>
                  </a:schemeClr>
                </a:solidFill>
                <a:latin typeface="Times New Roman" pitchFamily="18" charset="0"/>
                <a:cs typeface="Times New Roman" pitchFamily="18" charset="0"/>
              </a:rPr>
              <a:t>The </a:t>
            </a:r>
            <a:r>
              <a:rPr lang="en-US" b="1" dirty="0">
                <a:solidFill>
                  <a:schemeClr val="tx2">
                    <a:lumMod val="75000"/>
                  </a:schemeClr>
                </a:solidFill>
                <a:latin typeface="Times New Roman" pitchFamily="18" charset="0"/>
                <a:cs typeface="Times New Roman" pitchFamily="18" charset="0"/>
              </a:rPr>
              <a:t>children’s song says </a:t>
            </a:r>
            <a:r>
              <a:rPr lang="en-US" b="1" dirty="0" smtClean="0">
                <a:solidFill>
                  <a:schemeClr val="tx2">
                    <a:lumMod val="75000"/>
                  </a:schemeClr>
                </a:solidFill>
                <a:latin typeface="Times New Roman" pitchFamily="18" charset="0"/>
                <a:cs typeface="Times New Roman" pitchFamily="18" charset="0"/>
              </a:rPr>
              <a:t>we </a:t>
            </a:r>
            <a:r>
              <a:rPr lang="en-US" b="1" dirty="0">
                <a:solidFill>
                  <a:schemeClr val="tx2">
                    <a:lumMod val="75000"/>
                  </a:schemeClr>
                </a:solidFill>
                <a:latin typeface="Times New Roman" pitchFamily="18" charset="0"/>
                <a:cs typeface="Times New Roman" pitchFamily="18" charset="0"/>
              </a:rPr>
              <a:t>will be given “two </a:t>
            </a:r>
          </a:p>
          <a:p>
            <a:r>
              <a:rPr lang="en-US" b="1" dirty="0">
                <a:solidFill>
                  <a:schemeClr val="tx2">
                    <a:lumMod val="75000"/>
                  </a:schemeClr>
                </a:solidFill>
                <a:latin typeface="Times New Roman" pitchFamily="18" charset="0"/>
                <a:cs typeface="Times New Roman" pitchFamily="18" charset="0"/>
              </a:rPr>
              <a:t>turtle doves” but we </a:t>
            </a:r>
            <a:r>
              <a:rPr lang="en-US" b="1" dirty="0" smtClean="0">
                <a:solidFill>
                  <a:schemeClr val="tx2">
                    <a:lumMod val="75000"/>
                  </a:schemeClr>
                </a:solidFill>
                <a:latin typeface="Times New Roman" pitchFamily="18" charset="0"/>
                <a:cs typeface="Times New Roman" pitchFamily="18" charset="0"/>
              </a:rPr>
              <a:t>know </a:t>
            </a:r>
            <a:r>
              <a:rPr lang="en-US" b="1" dirty="0">
                <a:solidFill>
                  <a:schemeClr val="tx2">
                    <a:lumMod val="75000"/>
                  </a:schemeClr>
                </a:solidFill>
                <a:latin typeface="Times New Roman" pitchFamily="18" charset="0"/>
                <a:cs typeface="Times New Roman" pitchFamily="18" charset="0"/>
              </a:rPr>
              <a:t>God always </a:t>
            </a:r>
          </a:p>
          <a:p>
            <a:r>
              <a:rPr lang="en-US" b="1" dirty="0">
                <a:solidFill>
                  <a:schemeClr val="tx2">
                    <a:lumMod val="75000"/>
                  </a:schemeClr>
                </a:solidFill>
                <a:latin typeface="Times New Roman" pitchFamily="18" charset="0"/>
                <a:cs typeface="Times New Roman" pitchFamily="18" charset="0"/>
              </a:rPr>
              <a:t>provides a whole </a:t>
            </a:r>
            <a:r>
              <a:rPr lang="en-US" b="1" dirty="0" smtClean="0">
                <a:solidFill>
                  <a:schemeClr val="tx2">
                    <a:lumMod val="75000"/>
                  </a:schemeClr>
                </a:solidFill>
                <a:latin typeface="Times New Roman" pitchFamily="18" charset="0"/>
                <a:cs typeface="Times New Roman" pitchFamily="18" charset="0"/>
              </a:rPr>
              <a:t>flock </a:t>
            </a:r>
            <a:r>
              <a:rPr lang="en-US" b="1" dirty="0">
                <a:solidFill>
                  <a:schemeClr val="tx2">
                    <a:lumMod val="75000"/>
                  </a:schemeClr>
                </a:solidFill>
                <a:latin typeface="Times New Roman" pitchFamily="18" charset="0"/>
                <a:cs typeface="Times New Roman" pitchFamily="18" charset="0"/>
              </a:rPr>
              <a:t>of understanding.</a:t>
            </a:r>
          </a:p>
          <a:p>
            <a:endParaRPr lang="en-US" dirty="0"/>
          </a:p>
        </p:txBody>
      </p:sp>
      <p:sp>
        <p:nvSpPr>
          <p:cNvPr id="4" name="Slide Number Placeholder 3"/>
          <p:cNvSpPr>
            <a:spLocks noGrp="1"/>
          </p:cNvSpPr>
          <p:nvPr>
            <p:ph type="sldNum" sz="quarter" idx="10"/>
          </p:nvPr>
        </p:nvSpPr>
        <p:spPr/>
        <p:txBody>
          <a:bodyPr/>
          <a:lstStyle/>
          <a:p>
            <a:fld id="{ACA75D05-B6EC-4F1D-B225-233CA464EF50}" type="slidenum">
              <a:rPr lang="en-US" smtClean="0"/>
              <a:t>4</a:t>
            </a:fld>
            <a:endParaRPr lang="en-US"/>
          </a:p>
        </p:txBody>
      </p:sp>
    </p:spTree>
    <p:extLst>
      <p:ext uri="{BB962C8B-B14F-4D97-AF65-F5344CB8AC3E}">
        <p14:creationId xmlns:p14="http://schemas.microsoft.com/office/powerpoint/2010/main" val="58444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1B3F6B"/>
                </a:solidFill>
                <a:latin typeface="Times New Roman" pitchFamily="18" charset="0"/>
                <a:cs typeface="Times New Roman" pitchFamily="18" charset="0"/>
              </a:rPr>
              <a:t>Reader 2:</a:t>
            </a:r>
          </a:p>
          <a:p>
            <a:endParaRPr lang="en-US" b="1" dirty="0" smtClean="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Giver </a:t>
            </a:r>
            <a:r>
              <a:rPr lang="en-US" b="1" dirty="0">
                <a:solidFill>
                  <a:srgbClr val="1B3F6B"/>
                </a:solidFill>
                <a:latin typeface="Times New Roman" pitchFamily="18" charset="0"/>
                <a:cs typeface="Times New Roman" pitchFamily="18" charset="0"/>
              </a:rPr>
              <a:t>of all gifts, your second gift is peace, but we need hope                                            in order to open peace up and share it. We thank you for calling us                                 to be peace-makers in everyday December situations like road rage                                     or shopping dysfunction. We have the chance to model reconciliation                                   in family, school, church, workplace, or community. </a:t>
            </a:r>
          </a:p>
          <a:p>
            <a:endParaRPr lang="en-US" b="1" dirty="0" smtClean="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Help </a:t>
            </a:r>
            <a:r>
              <a:rPr lang="en-US" b="1" dirty="0">
                <a:solidFill>
                  <a:srgbClr val="1B3F6B"/>
                </a:solidFill>
                <a:latin typeface="Times New Roman" pitchFamily="18" charset="0"/>
                <a:cs typeface="Times New Roman" pitchFamily="18" charset="0"/>
              </a:rPr>
              <a:t>us lift up our harmony as long as there is one hungry child, </a:t>
            </a:r>
          </a:p>
          <a:p>
            <a:r>
              <a:rPr lang="en-US" b="1" dirty="0">
                <a:solidFill>
                  <a:srgbClr val="1B3F6B"/>
                </a:solidFill>
                <a:latin typeface="Times New Roman" pitchFamily="18" charset="0"/>
                <a:cs typeface="Times New Roman" pitchFamily="18" charset="0"/>
              </a:rPr>
              <a:t>one homeless refugee, one soldier far from home, a lonely patient                                       in a hospital or unvisited inmate in a prison. </a:t>
            </a:r>
            <a:r>
              <a:rPr lang="en-US" b="1" dirty="0" smtClean="0">
                <a:solidFill>
                  <a:srgbClr val="1B3F6B"/>
                </a:solidFill>
                <a:latin typeface="Times New Roman" pitchFamily="18" charset="0"/>
                <a:cs typeface="Times New Roman" pitchFamily="18" charset="0"/>
              </a:rPr>
              <a:t>Someone </a:t>
            </a:r>
            <a:r>
              <a:rPr lang="en-US" b="1" dirty="0">
                <a:solidFill>
                  <a:srgbClr val="1B3F6B"/>
                </a:solidFill>
                <a:latin typeface="Times New Roman" pitchFamily="18" charset="0"/>
                <a:cs typeface="Times New Roman" pitchFamily="18" charset="0"/>
              </a:rPr>
              <a:t>passed the peace </a:t>
            </a:r>
          </a:p>
          <a:p>
            <a:r>
              <a:rPr lang="en-US" b="1" dirty="0">
                <a:solidFill>
                  <a:srgbClr val="1B3F6B"/>
                </a:solidFill>
                <a:latin typeface="Times New Roman" pitchFamily="18" charset="0"/>
                <a:cs typeface="Times New Roman" pitchFamily="18" charset="0"/>
              </a:rPr>
              <a:t>to us and we want to </a:t>
            </a:r>
            <a:r>
              <a:rPr lang="en-US" b="1" dirty="0" smtClean="0">
                <a:solidFill>
                  <a:srgbClr val="1B3F6B"/>
                </a:solidFill>
                <a:latin typeface="Times New Roman" pitchFamily="18" charset="0"/>
                <a:cs typeface="Times New Roman" pitchFamily="18" charset="0"/>
              </a:rPr>
              <a:t>pass </a:t>
            </a:r>
            <a:r>
              <a:rPr lang="en-US" b="1" dirty="0">
                <a:solidFill>
                  <a:srgbClr val="1B3F6B"/>
                </a:solidFill>
                <a:latin typeface="Times New Roman" pitchFamily="18" charset="0"/>
                <a:cs typeface="Times New Roman" pitchFamily="18" charset="0"/>
              </a:rPr>
              <a:t>it on. </a:t>
            </a:r>
          </a:p>
          <a:p>
            <a:r>
              <a:rPr lang="en-US" b="1" dirty="0">
                <a:solidFill>
                  <a:srgbClr val="1B3F6B"/>
                </a:solidFill>
                <a:latin typeface="Times New Roman" pitchFamily="18" charset="0"/>
                <a:cs typeface="Times New Roman" pitchFamily="18" charset="0"/>
              </a:rPr>
              <a:t>Amen</a:t>
            </a:r>
          </a:p>
        </p:txBody>
      </p:sp>
      <p:sp>
        <p:nvSpPr>
          <p:cNvPr id="4" name="Slide Number Placeholder 3"/>
          <p:cNvSpPr>
            <a:spLocks noGrp="1"/>
          </p:cNvSpPr>
          <p:nvPr>
            <p:ph type="sldNum" sz="quarter" idx="10"/>
          </p:nvPr>
        </p:nvSpPr>
        <p:spPr/>
        <p:txBody>
          <a:bodyPr/>
          <a:lstStyle/>
          <a:p>
            <a:fld id="{ACA75D05-B6EC-4F1D-B225-233CA464EF50}" type="slidenum">
              <a:rPr lang="en-US" smtClean="0"/>
              <a:t>5</a:t>
            </a:fld>
            <a:endParaRPr lang="en-US"/>
          </a:p>
        </p:txBody>
      </p:sp>
    </p:spTree>
    <p:extLst>
      <p:ext uri="{BB962C8B-B14F-4D97-AF65-F5344CB8AC3E}">
        <p14:creationId xmlns:p14="http://schemas.microsoft.com/office/powerpoint/2010/main" val="1033179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1B3F6B"/>
                </a:solidFill>
                <a:latin typeface="Times New Roman" pitchFamily="18" charset="0"/>
                <a:cs typeface="Times New Roman" pitchFamily="18" charset="0"/>
              </a:rPr>
              <a:t>(Unison) </a:t>
            </a:r>
            <a:endParaRPr lang="en-US" b="1" i="1" dirty="0" smtClean="0">
              <a:solidFill>
                <a:srgbClr val="1B3F6B"/>
              </a:solidFill>
              <a:latin typeface="Times New Roman" pitchFamily="18" charset="0"/>
              <a:cs typeface="Times New Roman" pitchFamily="18" charset="0"/>
            </a:endParaRPr>
          </a:p>
          <a:p>
            <a:endParaRPr lang="en-US" b="1" i="1" dirty="0">
              <a:solidFill>
                <a:srgbClr val="1B3F6B"/>
              </a:solidFill>
              <a:latin typeface="Times New Roman" pitchFamily="18" charset="0"/>
              <a:cs typeface="Times New Roman" pitchFamily="18" charset="0"/>
            </a:endParaRPr>
          </a:p>
          <a:p>
            <a:r>
              <a:rPr lang="en-US" b="1" dirty="0">
                <a:solidFill>
                  <a:srgbClr val="1B3F6B"/>
                </a:solidFill>
                <a:latin typeface="Times New Roman" pitchFamily="18" charset="0"/>
                <a:cs typeface="Times New Roman" pitchFamily="18" charset="0"/>
              </a:rPr>
              <a:t>Giver of all gifts, thank you for the experiences </a:t>
            </a:r>
            <a:endParaRPr lang="en-US" b="1" dirty="0" smtClean="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of </a:t>
            </a:r>
            <a:r>
              <a:rPr lang="en-US" b="1" dirty="0">
                <a:solidFill>
                  <a:srgbClr val="1B3F6B"/>
                </a:solidFill>
                <a:latin typeface="Times New Roman" pitchFamily="18" charset="0"/>
                <a:cs typeface="Times New Roman" pitchFamily="18" charset="0"/>
              </a:rPr>
              <a:t>peace we have </a:t>
            </a:r>
            <a:r>
              <a:rPr lang="en-US" b="1" dirty="0" smtClean="0">
                <a:solidFill>
                  <a:srgbClr val="1B3F6B"/>
                </a:solidFill>
                <a:latin typeface="Times New Roman" pitchFamily="18" charset="0"/>
                <a:cs typeface="Times New Roman" pitchFamily="18" charset="0"/>
              </a:rPr>
              <a:t>in </a:t>
            </a:r>
            <a:r>
              <a:rPr lang="en-US" b="1" dirty="0">
                <a:solidFill>
                  <a:srgbClr val="1B3F6B"/>
                </a:solidFill>
                <a:latin typeface="Times New Roman" pitchFamily="18" charset="0"/>
                <a:cs typeface="Times New Roman" pitchFamily="18" charset="0"/>
              </a:rPr>
              <a:t>this season. Your peace is not </a:t>
            </a:r>
            <a:endParaRPr lang="en-US" b="1" dirty="0" smtClean="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a </a:t>
            </a:r>
            <a:r>
              <a:rPr lang="en-US" b="1" dirty="0">
                <a:solidFill>
                  <a:srgbClr val="1B3F6B"/>
                </a:solidFill>
                <a:latin typeface="Times New Roman" pitchFamily="18" charset="0"/>
                <a:cs typeface="Times New Roman" pitchFamily="18" charset="0"/>
              </a:rPr>
              <a:t>Christmas card, an early snow fall,  </a:t>
            </a:r>
            <a:r>
              <a:rPr lang="en-US" b="1" dirty="0" smtClean="0">
                <a:solidFill>
                  <a:srgbClr val="1B3F6B"/>
                </a:solidFill>
                <a:latin typeface="Times New Roman" pitchFamily="18" charset="0"/>
                <a:cs typeface="Times New Roman" pitchFamily="18" charset="0"/>
              </a:rPr>
              <a:t>children </a:t>
            </a:r>
            <a:r>
              <a:rPr lang="en-US" b="1" dirty="0">
                <a:solidFill>
                  <a:srgbClr val="1B3F6B"/>
                </a:solidFill>
                <a:latin typeface="Times New Roman" pitchFamily="18" charset="0"/>
                <a:cs typeface="Times New Roman" pitchFamily="18" charset="0"/>
              </a:rPr>
              <a:t>singing </a:t>
            </a:r>
            <a:endParaRPr lang="en-US" b="1" dirty="0" smtClean="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in </a:t>
            </a:r>
            <a:r>
              <a:rPr lang="en-US" b="1" dirty="0">
                <a:solidFill>
                  <a:srgbClr val="1B3F6B"/>
                </a:solidFill>
                <a:latin typeface="Times New Roman" pitchFamily="18" charset="0"/>
                <a:cs typeface="Times New Roman" pitchFamily="18" charset="0"/>
              </a:rPr>
              <a:t>an Alzheimer’s unit, or the satisfaction of dropping an         </a:t>
            </a:r>
            <a:endParaRPr lang="en-US" b="1" dirty="0" smtClean="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anonymous </a:t>
            </a:r>
            <a:r>
              <a:rPr lang="en-US" b="1" dirty="0">
                <a:solidFill>
                  <a:srgbClr val="1B3F6B"/>
                </a:solidFill>
                <a:latin typeface="Times New Roman" pitchFamily="18" charset="0"/>
                <a:cs typeface="Times New Roman" pitchFamily="18" charset="0"/>
              </a:rPr>
              <a:t>bill in the Salvation Army kettle, but all those </a:t>
            </a:r>
            <a:endParaRPr lang="en-US" b="1" dirty="0" smtClean="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things </a:t>
            </a:r>
            <a:r>
              <a:rPr lang="en-US" b="1" dirty="0">
                <a:solidFill>
                  <a:srgbClr val="1B3F6B"/>
                </a:solidFill>
                <a:latin typeface="Times New Roman" pitchFamily="18" charset="0"/>
                <a:cs typeface="Times New Roman" pitchFamily="18" charset="0"/>
              </a:rPr>
              <a:t>do </a:t>
            </a:r>
            <a:r>
              <a:rPr lang="en-US" b="1" dirty="0" smtClean="0">
                <a:solidFill>
                  <a:srgbClr val="1B3F6B"/>
                </a:solidFill>
                <a:latin typeface="Times New Roman" pitchFamily="18" charset="0"/>
                <a:cs typeface="Times New Roman" pitchFamily="18" charset="0"/>
              </a:rPr>
              <a:t>renew </a:t>
            </a:r>
            <a:r>
              <a:rPr lang="en-US" b="1" dirty="0">
                <a:solidFill>
                  <a:srgbClr val="1B3F6B"/>
                </a:solidFill>
                <a:latin typeface="Times New Roman" pitchFamily="18" charset="0"/>
                <a:cs typeface="Times New Roman" pitchFamily="18" charset="0"/>
              </a:rPr>
              <a:t>our </a:t>
            </a:r>
            <a:r>
              <a:rPr lang="en-US" b="1" dirty="0" smtClean="0">
                <a:solidFill>
                  <a:srgbClr val="1B3F6B"/>
                </a:solidFill>
                <a:latin typeface="Times New Roman" pitchFamily="18" charset="0"/>
                <a:cs typeface="Times New Roman" pitchFamily="18" charset="0"/>
              </a:rPr>
              <a:t>commitments </a:t>
            </a:r>
            <a:r>
              <a:rPr lang="en-US" b="1" dirty="0">
                <a:solidFill>
                  <a:srgbClr val="1B3F6B"/>
                </a:solidFill>
                <a:latin typeface="Times New Roman" pitchFamily="18" charset="0"/>
                <a:cs typeface="Times New Roman" pitchFamily="18" charset="0"/>
              </a:rPr>
              <a:t>for ongoing peacemaking  </a:t>
            </a:r>
            <a:endParaRPr lang="en-US" b="1" dirty="0" smtClean="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on </a:t>
            </a:r>
            <a:r>
              <a:rPr lang="en-US" b="1" dirty="0">
                <a:solidFill>
                  <a:srgbClr val="1B3F6B"/>
                </a:solidFill>
                <a:latin typeface="Times New Roman" pitchFamily="18" charset="0"/>
                <a:cs typeface="Times New Roman" pitchFamily="18" charset="0"/>
              </a:rPr>
              <a:t>a larger scale.                                                                                             </a:t>
            </a:r>
            <a:endParaRPr lang="en-US" b="1" dirty="0" smtClean="0">
              <a:solidFill>
                <a:srgbClr val="1B3F6B"/>
              </a:solidFill>
              <a:latin typeface="Times New Roman" pitchFamily="18" charset="0"/>
              <a:cs typeface="Times New Roman" pitchFamily="18" charset="0"/>
            </a:endParaRPr>
          </a:p>
          <a:p>
            <a:endParaRPr lang="en-US" b="1" dirty="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Teach </a:t>
            </a:r>
            <a:r>
              <a:rPr lang="en-US" b="1" dirty="0">
                <a:solidFill>
                  <a:srgbClr val="1B3F6B"/>
                </a:solidFill>
                <a:latin typeface="Times New Roman" pitchFamily="18" charset="0"/>
                <a:cs typeface="Times New Roman" pitchFamily="18" charset="0"/>
              </a:rPr>
              <a:t>us to pass peace </a:t>
            </a:r>
            <a:r>
              <a:rPr lang="en-US" b="1" dirty="0" smtClean="0">
                <a:solidFill>
                  <a:srgbClr val="1B3F6B"/>
                </a:solidFill>
                <a:latin typeface="Times New Roman" pitchFamily="18" charset="0"/>
                <a:cs typeface="Times New Roman" pitchFamily="18" charset="0"/>
              </a:rPr>
              <a:t>to </a:t>
            </a:r>
            <a:r>
              <a:rPr lang="en-US" b="1" dirty="0">
                <a:solidFill>
                  <a:srgbClr val="1B3F6B"/>
                </a:solidFill>
                <a:latin typeface="Times New Roman" pitchFamily="18" charset="0"/>
                <a:cs typeface="Times New Roman" pitchFamily="18" charset="0"/>
              </a:rPr>
              <a:t>others as it has been </a:t>
            </a:r>
          </a:p>
          <a:p>
            <a:r>
              <a:rPr lang="en-US" b="1" dirty="0">
                <a:solidFill>
                  <a:srgbClr val="1B3F6B"/>
                </a:solidFill>
                <a:latin typeface="Times New Roman" pitchFamily="18" charset="0"/>
                <a:cs typeface="Times New Roman" pitchFamily="18" charset="0"/>
              </a:rPr>
              <a:t>passed to us. </a:t>
            </a:r>
          </a:p>
          <a:p>
            <a:endParaRPr lang="en-US" b="1" dirty="0" smtClean="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Amen</a:t>
            </a:r>
            <a:r>
              <a:rPr lang="en-US" b="1" dirty="0">
                <a:solidFill>
                  <a:srgbClr val="1B3F6B"/>
                </a:solidFill>
                <a:latin typeface="Times New Roman" pitchFamily="18" charset="0"/>
                <a:cs typeface="Times New Roman" pitchFamily="18" charset="0"/>
              </a:rPr>
              <a:t>.</a:t>
            </a:r>
          </a:p>
        </p:txBody>
      </p:sp>
      <p:sp>
        <p:nvSpPr>
          <p:cNvPr id="4" name="Slide Number Placeholder 3"/>
          <p:cNvSpPr>
            <a:spLocks noGrp="1"/>
          </p:cNvSpPr>
          <p:nvPr>
            <p:ph type="sldNum" sz="quarter" idx="10"/>
          </p:nvPr>
        </p:nvSpPr>
        <p:spPr/>
        <p:txBody>
          <a:bodyPr/>
          <a:lstStyle/>
          <a:p>
            <a:fld id="{ACA75D05-B6EC-4F1D-B225-233CA464EF50}" type="slidenum">
              <a:rPr lang="en-US" smtClean="0"/>
              <a:t>6</a:t>
            </a:fld>
            <a:endParaRPr lang="en-US"/>
          </a:p>
        </p:txBody>
      </p:sp>
    </p:spTree>
    <p:extLst>
      <p:ext uri="{BB962C8B-B14F-4D97-AF65-F5344CB8AC3E}">
        <p14:creationId xmlns:p14="http://schemas.microsoft.com/office/powerpoint/2010/main" val="295383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mtClean="0">
                <a:solidFill>
                  <a:schemeClr val="tx2">
                    <a:lumMod val="75000"/>
                  </a:schemeClr>
                </a:solidFill>
                <a:latin typeface="Times New Roman" pitchFamily="18" charset="0"/>
                <a:cs typeface="Times New Roman" pitchFamily="18" charset="0"/>
              </a:rPr>
              <a:t>Reader </a:t>
            </a:r>
            <a:r>
              <a:rPr lang="en-US" b="1" smtClean="0">
                <a:solidFill>
                  <a:schemeClr val="tx2">
                    <a:lumMod val="75000"/>
                  </a:schemeClr>
                </a:solidFill>
                <a:latin typeface="Times New Roman" pitchFamily="18" charset="0"/>
                <a:cs typeface="Times New Roman" pitchFamily="18" charset="0"/>
              </a:rPr>
              <a:t>1:</a:t>
            </a:r>
            <a:endParaRPr lang="en-US" b="1" dirty="0" smtClean="0">
              <a:solidFill>
                <a:schemeClr val="tx2">
                  <a:lumMod val="75000"/>
                </a:schemeClr>
              </a:solidFill>
              <a:latin typeface="Times New Roman" pitchFamily="18" charset="0"/>
              <a:cs typeface="Times New Roman" pitchFamily="18" charset="0"/>
            </a:endParaRPr>
          </a:p>
          <a:p>
            <a:endParaRPr lang="en-US" b="1" dirty="0">
              <a:solidFill>
                <a:schemeClr val="tx2">
                  <a:lumMod val="75000"/>
                </a:schemeClr>
              </a:solidFill>
              <a:latin typeface="Times New Roman" pitchFamily="18" charset="0"/>
              <a:cs typeface="Times New Roman" pitchFamily="18" charset="0"/>
            </a:endParaRPr>
          </a:p>
          <a:p>
            <a:r>
              <a:rPr lang="en-US" b="1" dirty="0" smtClean="0">
                <a:solidFill>
                  <a:schemeClr val="tx2">
                    <a:lumMod val="75000"/>
                  </a:schemeClr>
                </a:solidFill>
                <a:latin typeface="Times New Roman" pitchFamily="18" charset="0"/>
                <a:cs typeface="Times New Roman" pitchFamily="18" charset="0"/>
              </a:rPr>
              <a:t>The </a:t>
            </a:r>
            <a:r>
              <a:rPr lang="en-US" b="1" dirty="0">
                <a:solidFill>
                  <a:schemeClr val="tx2">
                    <a:lumMod val="75000"/>
                  </a:schemeClr>
                </a:solidFill>
                <a:latin typeface="Times New Roman" pitchFamily="18" charset="0"/>
                <a:cs typeface="Times New Roman" pitchFamily="18" charset="0"/>
              </a:rPr>
              <a:t>annual Christmas Fund gives health supplements that              </a:t>
            </a:r>
            <a:endParaRPr lang="en-US" b="1" dirty="0" smtClean="0">
              <a:solidFill>
                <a:schemeClr val="tx2">
                  <a:lumMod val="75000"/>
                </a:schemeClr>
              </a:solidFill>
              <a:latin typeface="Times New Roman" pitchFamily="18" charset="0"/>
              <a:cs typeface="Times New Roman" pitchFamily="18" charset="0"/>
            </a:endParaRPr>
          </a:p>
          <a:p>
            <a:r>
              <a:rPr lang="en-US" b="1" dirty="0" smtClean="0">
                <a:solidFill>
                  <a:schemeClr val="tx2">
                    <a:lumMod val="75000"/>
                  </a:schemeClr>
                </a:solidFill>
                <a:latin typeface="Times New Roman" pitchFamily="18" charset="0"/>
                <a:cs typeface="Times New Roman" pitchFamily="18" charset="0"/>
              </a:rPr>
              <a:t>bring </a:t>
            </a:r>
            <a:r>
              <a:rPr lang="en-US" b="1" dirty="0">
                <a:solidFill>
                  <a:schemeClr val="tx2">
                    <a:lumMod val="75000"/>
                  </a:schemeClr>
                </a:solidFill>
                <a:latin typeface="Times New Roman" pitchFamily="18" charset="0"/>
                <a:cs typeface="Times New Roman" pitchFamily="18" charset="0"/>
              </a:rPr>
              <a:t>peace of mind and spirit to many retired pastors,  </a:t>
            </a:r>
            <a:endParaRPr lang="en-US" b="1" dirty="0" smtClean="0">
              <a:solidFill>
                <a:schemeClr val="tx2">
                  <a:lumMod val="75000"/>
                </a:schemeClr>
              </a:solidFill>
              <a:latin typeface="Times New Roman" pitchFamily="18" charset="0"/>
              <a:cs typeface="Times New Roman" pitchFamily="18" charset="0"/>
            </a:endParaRPr>
          </a:p>
          <a:p>
            <a:r>
              <a:rPr lang="en-US" b="1" dirty="0" smtClean="0">
                <a:solidFill>
                  <a:schemeClr val="tx2">
                    <a:lumMod val="75000"/>
                  </a:schemeClr>
                </a:solidFill>
                <a:latin typeface="Times New Roman" pitchFamily="18" charset="0"/>
                <a:cs typeface="Times New Roman" pitchFamily="18" charset="0"/>
              </a:rPr>
              <a:t>musicians</a:t>
            </a:r>
            <a:r>
              <a:rPr lang="en-US" b="1" dirty="0">
                <a:solidFill>
                  <a:schemeClr val="tx2">
                    <a:lumMod val="75000"/>
                  </a:schemeClr>
                </a:solidFill>
                <a:latin typeface="Times New Roman" pitchFamily="18" charset="0"/>
                <a:cs typeface="Times New Roman" pitchFamily="18" charset="0"/>
              </a:rPr>
              <a:t>, sextons and administrators.</a:t>
            </a:r>
          </a:p>
        </p:txBody>
      </p:sp>
      <p:sp>
        <p:nvSpPr>
          <p:cNvPr id="4" name="Slide Number Placeholder 3"/>
          <p:cNvSpPr>
            <a:spLocks noGrp="1"/>
          </p:cNvSpPr>
          <p:nvPr>
            <p:ph type="sldNum" sz="quarter" idx="10"/>
          </p:nvPr>
        </p:nvSpPr>
        <p:spPr/>
        <p:txBody>
          <a:bodyPr/>
          <a:lstStyle/>
          <a:p>
            <a:fld id="{ACA75D05-B6EC-4F1D-B225-233CA464EF50}" type="slidenum">
              <a:rPr lang="en-US" smtClean="0"/>
              <a:t>7</a:t>
            </a:fld>
            <a:endParaRPr lang="en-US"/>
          </a:p>
        </p:txBody>
      </p:sp>
    </p:spTree>
    <p:extLst>
      <p:ext uri="{BB962C8B-B14F-4D97-AF65-F5344CB8AC3E}">
        <p14:creationId xmlns:p14="http://schemas.microsoft.com/office/powerpoint/2010/main" val="2947714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3830398-9DD3-4A64-8AA7-FF59537714C3}"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DD7E24-AADE-493F-8B6E-FE96073D5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445525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F8314E-5A25-4275-99D8-4E60A0A24D74}"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B04CDA-B71C-49D8-8B65-CB17930D0A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13501859"/>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97DC3E-3A7E-463C-A695-FE69FD2643FA}"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FDF588-C259-4D3B-8080-9A581A1F81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700176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p:txBody>
          <a:bodyPr/>
          <a:lstStyle>
            <a:lvl1pPr>
              <a:defRPr>
                <a:latin typeface="Georgia" pitchFamily="18" charset="0"/>
              </a:defRPr>
            </a:lvl1pPr>
            <a:lvl2pPr>
              <a:defRPr>
                <a:latin typeface="Univers 55" pitchFamily="34" charset="0"/>
              </a:defRPr>
            </a:lvl2pPr>
            <a:lvl3pPr>
              <a:defRPr>
                <a:latin typeface="Univers 55" pitchFamily="34" charset="0"/>
              </a:defRPr>
            </a:lvl3pPr>
            <a:lvl4pPr>
              <a:defRPr>
                <a:latin typeface="Univers 55" pitchFamily="34" charset="0"/>
              </a:defRPr>
            </a:lvl4pPr>
            <a:lvl5pPr>
              <a:defRPr>
                <a:latin typeface="Univers 55"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A134682-67DB-4F7A-90DC-E68C226E2EAA}"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6AB806-90E3-464E-AD98-75556A246720}" type="slidenum">
              <a:rPr lang="en-US">
                <a:solidFill>
                  <a:prstClr val="black">
                    <a:tint val="75000"/>
                  </a:prstClr>
                </a:solidFill>
              </a:rPr>
              <a:pPr>
                <a:defRPr/>
              </a:pPr>
              <a:t>‹#›</a:t>
            </a:fld>
            <a:endParaRPr lang="en-US">
              <a:solidFill>
                <a:prstClr val="black">
                  <a:tint val="75000"/>
                </a:prstClr>
              </a:solidFill>
            </a:endParaRPr>
          </a:p>
        </p:txBody>
      </p:sp>
      <p:pic>
        <p:nvPicPr>
          <p:cNvPr id="7"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39189" y="6267949"/>
            <a:ext cx="1228725" cy="550862"/>
          </a:xfrm>
          <a:prstGeom prst="rect">
            <a:avLst/>
          </a:prstGeom>
          <a:noFill/>
          <a:ln w="9525">
            <a:noFill/>
            <a:miter lim="800000"/>
            <a:headEnd/>
            <a:tailEnd/>
          </a:ln>
        </p:spPr>
      </p:pic>
      <p:sp>
        <p:nvSpPr>
          <p:cNvPr id="8" name="TextBox 7"/>
          <p:cNvSpPr txBox="1"/>
          <p:nvPr userDrawn="1"/>
        </p:nvSpPr>
        <p:spPr>
          <a:xfrm>
            <a:off x="6172200" y="120216"/>
            <a:ext cx="2895344" cy="523220"/>
          </a:xfrm>
          <a:prstGeom prst="rect">
            <a:avLst/>
          </a:prstGeom>
          <a:noFill/>
        </p:spPr>
        <p:txBody>
          <a:bodyPr wrap="none" rtlCol="0">
            <a:spAutoFit/>
          </a:bodyPr>
          <a:lstStyle/>
          <a:p>
            <a:pPr fontAlgn="base">
              <a:spcBef>
                <a:spcPct val="0"/>
              </a:spcBef>
              <a:spcAft>
                <a:spcPct val="0"/>
              </a:spcAft>
            </a:pPr>
            <a:r>
              <a:rPr lang="en-US" sz="1600" dirty="0">
                <a:solidFill>
                  <a:srgbClr val="EDBE49"/>
                </a:solidFill>
                <a:latin typeface="Times New Roman" pitchFamily="18" charset="0"/>
                <a:cs typeface="Times New Roman" pitchFamily="18" charset="0"/>
              </a:rPr>
              <a:t>“And we have seen his glory…”</a:t>
            </a:r>
          </a:p>
          <a:p>
            <a:pPr fontAlgn="base">
              <a:spcBef>
                <a:spcPct val="0"/>
              </a:spcBef>
              <a:spcAft>
                <a:spcPct val="0"/>
              </a:spcAft>
            </a:pPr>
            <a:r>
              <a:rPr lang="en-US" sz="1200" dirty="0">
                <a:solidFill>
                  <a:srgbClr val="EDBE49"/>
                </a:solidFill>
                <a:latin typeface="Times New Roman" pitchFamily="18" charset="0"/>
                <a:cs typeface="Times New Roman" pitchFamily="18" charset="0"/>
              </a:rPr>
              <a:t>                                         John 1:14a, 16</a:t>
            </a:r>
          </a:p>
        </p:txBody>
      </p:sp>
    </p:spTree>
    <p:extLst>
      <p:ext uri="{BB962C8B-B14F-4D97-AF65-F5344CB8AC3E}">
        <p14:creationId xmlns:p14="http://schemas.microsoft.com/office/powerpoint/2010/main" val="2960392120"/>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0FF8FD-5A95-4AC1-898C-A61C2847F82B}"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221963-1E7F-4210-9A14-1BCA831A3C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780941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2D2512C-90A4-48C8-B541-063ECE58BE48}"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C0E387-3CAC-4B0B-9A07-B525EDE84C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033104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CB5EB7-589E-4B70-AC7F-117E31038BE1}" type="datetimeFigureOut">
              <a:rPr lang="en-US">
                <a:solidFill>
                  <a:prstClr val="black">
                    <a:tint val="75000"/>
                  </a:prstClr>
                </a:solidFill>
              </a:rPr>
              <a:pPr>
                <a:defRPr/>
              </a:pPr>
              <a:t>11/20/2012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3834A4F-B440-4DA9-9659-232F09637E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3786394"/>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01AFDDE-7625-4383-B6CB-FA8C33C72363}" type="datetimeFigureOut">
              <a:rPr lang="en-US">
                <a:solidFill>
                  <a:prstClr val="black">
                    <a:tint val="75000"/>
                  </a:prstClr>
                </a:solidFill>
              </a:rPr>
              <a:pPr>
                <a:defRPr/>
              </a:pPr>
              <a:t>11/20/2012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0AC3EF-9907-4310-AEE9-A8469E40F9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423578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8CC48E0-855E-498F-A78B-C65753749870}" type="datetimeFigureOut">
              <a:rPr lang="en-US">
                <a:solidFill>
                  <a:prstClr val="black">
                    <a:tint val="75000"/>
                  </a:prstClr>
                </a:solidFill>
              </a:rPr>
              <a:pPr>
                <a:defRPr/>
              </a:pPr>
              <a:t>11/20/2012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3CF7B4F-FB83-449A-ABDE-38643C0F36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628666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42DDEA-3596-4254-8295-D16D2CB55A48}" type="datetimeFigureOut">
              <a:rPr lang="en-US">
                <a:solidFill>
                  <a:prstClr val="black">
                    <a:tint val="75000"/>
                  </a:prstClr>
                </a:solidFill>
              </a:rPr>
              <a:pPr>
                <a:defRPr/>
              </a:pPr>
              <a:t>11/20/2012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CEE3238-6908-4635-A790-9A10232147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2645387"/>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574276-F073-4464-8FCC-36F300757F40}" type="datetimeFigureOut">
              <a:rPr lang="en-US">
                <a:solidFill>
                  <a:prstClr val="black">
                    <a:tint val="75000"/>
                  </a:prstClr>
                </a:solidFill>
              </a:rPr>
              <a:pPr>
                <a:defRPr/>
              </a:pPr>
              <a:t>11/20/2012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794A5DC-10A7-4085-B7B8-2CFAF0FCA0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65701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4A62BE-7C8A-43D6-9C5D-9051C2458939}" type="datetimeFigureOut">
              <a:rPr lang="en-US">
                <a:solidFill>
                  <a:prstClr val="black">
                    <a:tint val="75000"/>
                  </a:prstClr>
                </a:solidFill>
              </a:rPr>
              <a:pPr>
                <a:defRPr/>
              </a:pPr>
              <a:t>11/20/2012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ABD0AC7-6B87-4EE1-A63C-D8E3E5DA4DC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06917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90000"/>
              </a:schemeClr>
            </a:gs>
            <a:gs pos="82000">
              <a:schemeClr val="bg1">
                <a:tint val="45000"/>
                <a:shade val="99000"/>
                <a:satMod val="350000"/>
              </a:schemeClr>
            </a:gs>
            <a:gs pos="100000">
              <a:srgbClr val="B7961D"/>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E7EDA4C-9EF7-40B0-B4E4-D5CBBC596FB1}"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52184EE-C976-40EC-8FDC-651F1DC7B9FB}" type="slidenum">
              <a:rPr lang="en-US">
                <a:solidFill>
                  <a:prstClr val="black">
                    <a:tint val="75000"/>
                  </a:prstClr>
                </a:solidFill>
              </a:rPr>
              <a:pPr>
                <a:defRPr/>
              </a:pPr>
              <a:t>‹#›</a:t>
            </a:fld>
            <a:endParaRPr lang="en-US">
              <a:solidFill>
                <a:prstClr val="black">
                  <a:tint val="75000"/>
                </a:prstClr>
              </a:solidFill>
            </a:endParaRPr>
          </a:p>
        </p:txBody>
      </p:sp>
      <p:pic>
        <p:nvPicPr>
          <p:cNvPr id="1031" name="Picture 7" descr="CFP-Bethlehem-P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623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gi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gi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gi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84"/>
            <a:ext cx="9144000" cy="6844632"/>
          </a:xfrm>
          <a:prstGeom prst="rect">
            <a:avLst/>
          </a:prstGeom>
        </p:spPr>
      </p:pic>
      <p:sp>
        <p:nvSpPr>
          <p:cNvPr id="22538" name="Title 4"/>
          <p:cNvSpPr>
            <a:spLocks noGrp="1"/>
          </p:cNvSpPr>
          <p:nvPr>
            <p:ph type="ctrTitle"/>
          </p:nvPr>
        </p:nvSpPr>
        <p:spPr>
          <a:xfrm>
            <a:off x="-152400" y="1943100"/>
            <a:ext cx="7772400" cy="1470025"/>
          </a:xfrm>
        </p:spPr>
        <p:txBody>
          <a:bodyPr/>
          <a:lstStyle/>
          <a:p>
            <a:r>
              <a:rPr lang="en-US" dirty="0" smtClean="0">
                <a:solidFill>
                  <a:schemeClr val="bg1"/>
                </a:solidFill>
                <a:latin typeface="Georgia" pitchFamily="18" charset="0"/>
              </a:rPr>
              <a:t>Second Sunday</a:t>
            </a:r>
          </a:p>
        </p:txBody>
      </p:sp>
      <p:sp>
        <p:nvSpPr>
          <p:cNvPr id="6" name="Subtitle 5"/>
          <p:cNvSpPr>
            <a:spLocks noGrp="1"/>
          </p:cNvSpPr>
          <p:nvPr>
            <p:ph type="subTitle" idx="1"/>
          </p:nvPr>
        </p:nvSpPr>
        <p:spPr>
          <a:xfrm>
            <a:off x="917923" y="2873830"/>
            <a:ext cx="6400801" cy="1752600"/>
          </a:xfrm>
        </p:spPr>
        <p:txBody>
          <a:bodyPr rtlCol="0">
            <a:normAutofit/>
          </a:bodyPr>
          <a:lstStyle/>
          <a:p>
            <a:pPr fontAlgn="auto">
              <a:spcAft>
                <a:spcPts val="0"/>
              </a:spcAft>
              <a:defRPr/>
            </a:pPr>
            <a:r>
              <a:rPr lang="en-US" sz="2000" dirty="0" smtClean="0">
                <a:solidFill>
                  <a:schemeClr val="bg2">
                    <a:lumMod val="90000"/>
                  </a:schemeClr>
                </a:solidFill>
                <a:latin typeface="Univers 55" pitchFamily="34" charset="0"/>
              </a:rPr>
              <a:t>December 9th, 2012</a:t>
            </a:r>
            <a:endParaRPr lang="en-US" sz="2000" dirty="0">
              <a:solidFill>
                <a:schemeClr val="bg2">
                  <a:lumMod val="90000"/>
                </a:schemeClr>
              </a:solidFill>
              <a:latin typeface="Univers 55" pitchFamily="34" charset="0"/>
            </a:endParaRPr>
          </a:p>
        </p:txBody>
      </p:sp>
    </p:spTree>
    <p:extLst>
      <p:ext uri="{BB962C8B-B14F-4D97-AF65-F5344CB8AC3E}">
        <p14:creationId xmlns:p14="http://schemas.microsoft.com/office/powerpoint/2010/main" val="440178961"/>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62100" y="787404"/>
            <a:ext cx="8229600" cy="4525963"/>
          </a:xfrm>
        </p:spPr>
        <p:txBody>
          <a:bodyPr>
            <a:normAutofit/>
          </a:bodyPr>
          <a:lstStyle/>
          <a:p>
            <a:pPr marL="0" indent="0">
              <a:buFont typeface="Arial" pitchFamily="34" charset="0"/>
              <a:buNone/>
            </a:pPr>
            <a:endParaRPr lang="en-US" sz="1000" dirty="0" smtClean="0">
              <a:solidFill>
                <a:srgbClr val="B45F07"/>
              </a:solidFill>
              <a:latin typeface="Times New Roman" pitchFamily="18" charset="0"/>
              <a:cs typeface="Times New Roman" pitchFamily="18" charset="0"/>
            </a:endParaRPr>
          </a:p>
          <a:p>
            <a:pPr marL="0" indent="0">
              <a:spcBef>
                <a:spcPct val="0"/>
              </a:spcBef>
              <a:buFont typeface="Arial" pitchFamily="34" charset="0"/>
              <a:buNone/>
            </a:pPr>
            <a:r>
              <a:rPr lang="en-US" sz="2400" dirty="0" smtClean="0">
                <a:solidFill>
                  <a:srgbClr val="1B3F6B"/>
                </a:solidFill>
                <a:latin typeface="Times New Roman" pitchFamily="18" charset="0"/>
                <a:cs typeface="Times New Roman" pitchFamily="18" charset="0"/>
              </a:rPr>
              <a:t>On the second week of Advent the gift God gave </a:t>
            </a:r>
            <a:br>
              <a:rPr lang="en-US" sz="2400" dirty="0" smtClean="0">
                <a:solidFill>
                  <a:srgbClr val="1B3F6B"/>
                </a:solidFill>
                <a:latin typeface="Times New Roman" pitchFamily="18" charset="0"/>
                <a:cs typeface="Times New Roman" pitchFamily="18" charset="0"/>
              </a:rPr>
            </a:br>
            <a:r>
              <a:rPr lang="en-US" sz="2400" dirty="0" smtClean="0">
                <a:solidFill>
                  <a:srgbClr val="1B3F6B"/>
                </a:solidFill>
                <a:latin typeface="Times New Roman" pitchFamily="18" charset="0"/>
                <a:cs typeface="Times New Roman" pitchFamily="18" charset="0"/>
              </a:rPr>
              <a:t>to earth – was a dove of peace between us and the hope </a:t>
            </a:r>
          </a:p>
          <a:p>
            <a:pPr marL="0" indent="0">
              <a:spcBef>
                <a:spcPct val="0"/>
              </a:spcBef>
              <a:buFont typeface="Arial" pitchFamily="34" charset="0"/>
              <a:buNone/>
            </a:pPr>
            <a:r>
              <a:rPr lang="en-US" sz="2400" dirty="0" smtClean="0">
                <a:solidFill>
                  <a:srgbClr val="1B3F6B"/>
                </a:solidFill>
                <a:latin typeface="Times New Roman" pitchFamily="18" charset="0"/>
                <a:cs typeface="Times New Roman" pitchFamily="18" charset="0"/>
              </a:rPr>
              <a:t>of the Bethlehem birth.</a:t>
            </a:r>
          </a:p>
          <a:p>
            <a:pPr marL="0" indent="0">
              <a:buFont typeface="Arial" pitchFamily="34" charset="0"/>
              <a:buNone/>
            </a:pPr>
            <a:endParaRPr lang="en-US" sz="2400" dirty="0" smtClean="0">
              <a:solidFill>
                <a:srgbClr val="1B3F6B"/>
              </a:solidFill>
              <a:latin typeface="Times New Roman" pitchFamily="18"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5859" b="12222"/>
          <a:stretch/>
        </p:blipFill>
        <p:spPr>
          <a:xfrm>
            <a:off x="1676400" y="838200"/>
            <a:ext cx="7467600" cy="6019800"/>
          </a:xfrm>
          <a:prstGeom prst="rect">
            <a:avLst/>
          </a:prstGeom>
        </p:spPr>
      </p:pic>
    </p:spTree>
    <p:extLst>
      <p:ext uri="{BB962C8B-B14F-4D97-AF65-F5344CB8AC3E}">
        <p14:creationId xmlns:p14="http://schemas.microsoft.com/office/powerpoint/2010/main" val="436431025"/>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r="15859" b="12222"/>
          <a:stretch/>
        </p:blipFill>
        <p:spPr>
          <a:xfrm>
            <a:off x="1789898" y="1438562"/>
            <a:ext cx="7354102" cy="5419438"/>
          </a:xfrm>
          <a:prstGeom prst="rect">
            <a:avLst/>
          </a:prstGeom>
        </p:spPr>
      </p:pic>
      <p:sp>
        <p:nvSpPr>
          <p:cNvPr id="3" name="Text Placeholder 2"/>
          <p:cNvSpPr>
            <a:spLocks noGrp="1"/>
          </p:cNvSpPr>
          <p:nvPr>
            <p:ph type="body" idx="1"/>
          </p:nvPr>
        </p:nvSpPr>
        <p:spPr>
          <a:xfrm>
            <a:off x="1593395" y="1004443"/>
            <a:ext cx="8229600" cy="4525962"/>
          </a:xfrm>
        </p:spPr>
        <p:txBody>
          <a:bodyPr>
            <a:normAutofit/>
          </a:bodyPr>
          <a:lstStyle/>
          <a:p>
            <a:pPr marL="0" indent="0">
              <a:buFont typeface="Arial" pitchFamily="34" charset="0"/>
              <a:buNone/>
            </a:pPr>
            <a:endParaRPr lang="en-US" sz="100" b="1" dirty="0" smtClean="0">
              <a:solidFill>
                <a:srgbClr val="1B3F6B"/>
              </a:solidFill>
              <a:latin typeface="Times New Roman" pitchFamily="18" charset="0"/>
            </a:endParaRPr>
          </a:p>
          <a:p>
            <a:pPr marL="0" indent="0">
              <a:buFont typeface="Arial" pitchFamily="34" charset="0"/>
              <a:buNone/>
            </a:pPr>
            <a:endParaRPr lang="en-US" sz="300" dirty="0" smtClean="0">
              <a:solidFill>
                <a:srgbClr val="1B3F6B"/>
              </a:solidFill>
              <a:latin typeface="Times New Roman" pitchFamily="18" charset="0"/>
              <a:cs typeface="Times New Roman" pitchFamily="18" charset="0"/>
            </a:endParaRPr>
          </a:p>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Hope makes every gift brighter for hope is “present”                                 before we touch the bow or take off the ribbon.</a:t>
            </a:r>
          </a:p>
          <a:p>
            <a:pPr marL="0" indent="0">
              <a:spcBef>
                <a:spcPts val="0"/>
              </a:spcBef>
              <a:buFont typeface="Arial" pitchFamily="34" charset="0"/>
              <a:buNone/>
            </a:pPr>
            <a:endParaRPr lang="en-US" sz="2200" dirty="0" smtClean="0">
              <a:solidFill>
                <a:srgbClr val="1B3F6B"/>
              </a:solidFill>
              <a:latin typeface="Times New Roman" pitchFamily="18" charset="0"/>
              <a:cs typeface="Times New Roman" pitchFamily="18" charset="0"/>
            </a:endParaRPr>
          </a:p>
          <a:p>
            <a:pPr marL="0" indent="0">
              <a:spcBef>
                <a:spcPts val="0"/>
              </a:spcBef>
              <a:buFont typeface="Arial" pitchFamily="34" charset="0"/>
              <a:buNone/>
            </a:pPr>
            <a:endParaRPr lang="en-US" sz="2200" dirty="0" smtClean="0">
              <a:solidFill>
                <a:srgbClr val="1B3F6B"/>
              </a:solidFill>
              <a:latin typeface="Times New Roman" pitchFamily="18" charset="0"/>
              <a:cs typeface="Times New Roman" pitchFamily="18" charset="0"/>
            </a:endParaRPr>
          </a:p>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The Giver of all gifts, </a:t>
            </a:r>
          </a:p>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gives Peace.</a:t>
            </a:r>
          </a:p>
          <a:p>
            <a:pPr marL="0" indent="0">
              <a:buFont typeface="Arial" pitchFamily="34" charset="0"/>
              <a:buNone/>
            </a:pPr>
            <a:endParaRPr lang="en-US" sz="2000" dirty="0" smtClean="0">
              <a:solidFill>
                <a:srgbClr val="887952"/>
              </a:solidFill>
              <a:latin typeface="Times New Roman" pitchFamily="18" charset="0"/>
              <a:cs typeface="Times New Roman" pitchFamily="18" charset="0"/>
            </a:endParaRPr>
          </a:p>
          <a:p>
            <a:pPr marL="0" indent="0">
              <a:buFont typeface="Arial" pitchFamily="34" charset="0"/>
              <a:buNone/>
            </a:pPr>
            <a:endParaRPr lang="en-US" sz="2400" b="1" dirty="0" smtClean="0">
              <a:solidFill>
                <a:srgbClr val="000000"/>
              </a:solidFill>
              <a:latin typeface="Times New Roman" pitchFamily="18" charset="0"/>
            </a:endParaRPr>
          </a:p>
          <a:p>
            <a:pPr marL="0" indent="0">
              <a:buFont typeface="Arial" pitchFamily="34" charset="0"/>
              <a:buNone/>
            </a:pPr>
            <a:endParaRPr lang="en-US" sz="1000" dirty="0" smtClean="0">
              <a:solidFill>
                <a:srgbClr val="365F91"/>
              </a:solidFill>
            </a:endParaRPr>
          </a:p>
        </p:txBody>
      </p:sp>
      <p:sp>
        <p:nvSpPr>
          <p:cNvPr id="4" name="TextBox 3"/>
          <p:cNvSpPr txBox="1"/>
          <p:nvPr/>
        </p:nvSpPr>
        <p:spPr>
          <a:xfrm>
            <a:off x="1596570" y="783780"/>
            <a:ext cx="2546350" cy="396875"/>
          </a:xfrm>
          <a:prstGeom prst="rect">
            <a:avLst/>
          </a:prstGeom>
          <a:noFill/>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b="1" i="1" dirty="0">
                <a:solidFill>
                  <a:srgbClr val="736645"/>
                </a:solidFill>
                <a:latin typeface="Times New Roman" pitchFamily="18" charset="0"/>
                <a:cs typeface="Times New Roman" pitchFamily="18" charset="0"/>
              </a:rPr>
              <a:t>Light the candle of hope</a:t>
            </a:r>
            <a:r>
              <a:rPr lang="en-US" sz="2000" b="1" i="1" dirty="0">
                <a:solidFill>
                  <a:srgbClr val="736645"/>
                </a:solidFill>
                <a:latin typeface="Times New Roman" pitchFamily="18" charset="0"/>
                <a:cs typeface="Times New Roman" pitchFamily="18" charset="0"/>
              </a:rPr>
              <a:t>.</a:t>
            </a:r>
          </a:p>
        </p:txBody>
      </p:sp>
      <p:sp>
        <p:nvSpPr>
          <p:cNvPr id="5" name="TextBox 3"/>
          <p:cNvSpPr txBox="1"/>
          <p:nvPr/>
        </p:nvSpPr>
        <p:spPr>
          <a:xfrm>
            <a:off x="1596570" y="1963062"/>
            <a:ext cx="2641600" cy="366713"/>
          </a:xfrm>
          <a:prstGeom prst="rect">
            <a:avLst/>
          </a:prstGeom>
          <a:noFill/>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b="1" i="1" dirty="0">
                <a:solidFill>
                  <a:srgbClr val="736645"/>
                </a:solidFill>
                <a:latin typeface="Times New Roman" pitchFamily="18" charset="0"/>
                <a:cs typeface="Times New Roman" pitchFamily="18" charset="0"/>
              </a:rPr>
              <a:t>Light the candle of Peace.</a:t>
            </a:r>
          </a:p>
        </p:txBody>
      </p:sp>
      <p:pic>
        <p:nvPicPr>
          <p:cNvPr id="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1958" y="1365992"/>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7385068" y="2324842"/>
            <a:ext cx="495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7446" y="1351002"/>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4870556" y="2309852"/>
            <a:ext cx="495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0631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750"/>
                            </p:stCondLst>
                            <p:childTnLst>
                              <p:par>
                                <p:cTn id="9" presetID="10" presetClass="entr" presetSubtype="0" fill="hold"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6690" b="14671"/>
          <a:stretch/>
        </p:blipFill>
        <p:spPr>
          <a:xfrm>
            <a:off x="2669101" y="2209800"/>
            <a:ext cx="6474899" cy="4648200"/>
          </a:xfrm>
          <a:prstGeom prst="rect">
            <a:avLst/>
          </a:prstGeom>
        </p:spPr>
      </p:pic>
      <p:sp>
        <p:nvSpPr>
          <p:cNvPr id="3" name="Text Placeholder 2"/>
          <p:cNvSpPr>
            <a:spLocks noGrp="1"/>
          </p:cNvSpPr>
          <p:nvPr>
            <p:ph type="body" idx="1"/>
          </p:nvPr>
        </p:nvSpPr>
        <p:spPr>
          <a:xfrm>
            <a:off x="1572984" y="954318"/>
            <a:ext cx="8229600" cy="4525963"/>
          </a:xfrm>
        </p:spPr>
        <p:txBody>
          <a:bodyPr>
            <a:noAutofit/>
          </a:bodyPr>
          <a:lstStyle/>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The second gift is peace. God composed an angel chorus of                                  “peace on earth” for the shepherds.  An echo is the personal serenity                        we feel at many moments in Advent, but we’re also aware that we are     assigned a “peace of the action” to multiply tolerance, gentleness and                 caring everywhere we go – from family reconciliation to church or </a:t>
            </a:r>
          </a:p>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job conflict resolution,  and even to global justice.</a:t>
            </a:r>
          </a:p>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The children’s song says </a:t>
            </a:r>
          </a:p>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we will be given “two </a:t>
            </a:r>
          </a:p>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turtle doves” but we </a:t>
            </a:r>
          </a:p>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know God always </a:t>
            </a:r>
          </a:p>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provides a whole </a:t>
            </a:r>
          </a:p>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flock of understanding.</a:t>
            </a:r>
          </a:p>
          <a:p>
            <a:pPr marL="0" indent="0"/>
            <a:endParaRPr lang="en-US" sz="2000" dirty="0" smtClean="0">
              <a:solidFill>
                <a:srgbClr val="1B3F6B"/>
              </a:solidFill>
            </a:endParaRPr>
          </a:p>
        </p:txBody>
      </p:sp>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1029" y="1981720"/>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7622045" y="2955560"/>
            <a:ext cx="495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7458" y="1972715"/>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5393484" y="2946555"/>
            <a:ext cx="495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526248"/>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2"/>
          <p:cNvSpPr>
            <a:spLocks noGrp="1"/>
          </p:cNvSpPr>
          <p:nvPr>
            <p:ph type="body" idx="1"/>
          </p:nvPr>
        </p:nvSpPr>
        <p:spPr>
          <a:xfrm>
            <a:off x="1561552" y="938605"/>
            <a:ext cx="8510588" cy="5562600"/>
          </a:xfrm>
        </p:spPr>
        <p:txBody>
          <a:bodyPr/>
          <a:lstStyle/>
          <a:p>
            <a:pPr marL="0" indent="0">
              <a:buFont typeface="Arial" pitchFamily="34" charset="0"/>
              <a:buNone/>
            </a:pPr>
            <a:r>
              <a:rPr lang="en-US" sz="2000" dirty="0" smtClean="0">
                <a:solidFill>
                  <a:srgbClr val="1B3F6B"/>
                </a:solidFill>
                <a:latin typeface="Times New Roman" pitchFamily="18" charset="0"/>
                <a:cs typeface="Times New Roman" pitchFamily="18" charset="0"/>
              </a:rPr>
              <a:t>Giver of all gifts, your second gift is peace, but we need hope                                            in order to open peace up and share it. We thank you for calling us                                 to be peace-makers in everyday December situations like road rage                                     or shopping dysfunction. We have the chance to model reconciliation                                   in family, school, church, workplace, or community. </a:t>
            </a:r>
          </a:p>
          <a:p>
            <a:pPr marL="0" indent="0">
              <a:buFont typeface="Arial" pitchFamily="34" charset="0"/>
              <a:buNone/>
            </a:pPr>
            <a:r>
              <a:rPr lang="en-US" sz="2000" dirty="0" smtClean="0">
                <a:solidFill>
                  <a:srgbClr val="1B3F6B"/>
                </a:solidFill>
                <a:latin typeface="Times New Roman" pitchFamily="18" charset="0"/>
                <a:cs typeface="Times New Roman" pitchFamily="18" charset="0"/>
              </a:rPr>
              <a:t>Help us lift up our harmony as long as there is one hungry child, </a:t>
            </a:r>
          </a:p>
          <a:p>
            <a:pPr marL="0" indent="0">
              <a:buFont typeface="Arial" pitchFamily="34" charset="0"/>
              <a:buNone/>
            </a:pPr>
            <a:r>
              <a:rPr lang="en-US" sz="2000" dirty="0" smtClean="0">
                <a:solidFill>
                  <a:srgbClr val="1B3F6B"/>
                </a:solidFill>
                <a:latin typeface="Times New Roman" pitchFamily="18" charset="0"/>
                <a:cs typeface="Times New Roman" pitchFamily="18" charset="0"/>
              </a:rPr>
              <a:t>one homeless refugee, one soldier far from home, a lonely patient                                       in a hospital or unvisited inmate in a prison. </a:t>
            </a:r>
          </a:p>
          <a:p>
            <a:pPr marL="0" indent="0">
              <a:buFont typeface="Arial" pitchFamily="34" charset="0"/>
              <a:buNone/>
            </a:pPr>
            <a:r>
              <a:rPr lang="en-US" sz="2000" dirty="0" smtClean="0">
                <a:solidFill>
                  <a:srgbClr val="1B3F6B"/>
                </a:solidFill>
                <a:latin typeface="Times New Roman" pitchFamily="18" charset="0"/>
                <a:cs typeface="Times New Roman" pitchFamily="18" charset="0"/>
              </a:rPr>
              <a:t>Someone passed the peace </a:t>
            </a:r>
          </a:p>
          <a:p>
            <a:pPr marL="0" indent="0">
              <a:buFont typeface="Arial" pitchFamily="34" charset="0"/>
              <a:buNone/>
            </a:pPr>
            <a:r>
              <a:rPr lang="en-US" sz="2000" dirty="0" smtClean="0">
                <a:solidFill>
                  <a:srgbClr val="1B3F6B"/>
                </a:solidFill>
                <a:latin typeface="Times New Roman" pitchFamily="18" charset="0"/>
                <a:cs typeface="Times New Roman" pitchFamily="18" charset="0"/>
              </a:rPr>
              <a:t>to us and we want to                                                                                                          pass it on. </a:t>
            </a:r>
          </a:p>
          <a:p>
            <a:pPr marL="0" indent="0">
              <a:buFont typeface="Arial" pitchFamily="34" charset="0"/>
              <a:buNone/>
            </a:pPr>
            <a:r>
              <a:rPr lang="en-US" sz="2000" dirty="0" smtClean="0">
                <a:solidFill>
                  <a:srgbClr val="1B3F6B"/>
                </a:solidFill>
                <a:latin typeface="Times New Roman" pitchFamily="18" charset="0"/>
                <a:cs typeface="Times New Roman" pitchFamily="18" charset="0"/>
              </a:rPr>
              <a:t>Amen</a:t>
            </a:r>
          </a:p>
          <a:p>
            <a:pPr marL="0" indent="0">
              <a:buFont typeface="Arial" pitchFamily="34" charset="0"/>
              <a:buNone/>
            </a:pPr>
            <a:endParaRPr lang="en-US" sz="2000" dirty="0" smtClean="0">
              <a:solidFill>
                <a:srgbClr val="1B3F6B"/>
              </a:solidFill>
              <a:latin typeface="Times New Roman" pitchFamily="18" charset="0"/>
              <a:cs typeface="Times New Roman" pitchFamily="18" charset="0"/>
            </a:endParaRPr>
          </a:p>
          <a:p>
            <a:pPr marL="0" indent="0">
              <a:buFont typeface="Arial" pitchFamily="34" charset="0"/>
              <a:buNone/>
            </a:pPr>
            <a:endParaRPr lang="en-US" sz="1000" dirty="0" smtClean="0">
              <a:solidFill>
                <a:srgbClr val="756847"/>
              </a:solidFill>
              <a:latin typeface="Times New Roman" pitchFamily="18" charset="0"/>
              <a:cs typeface="Times New Roman" pitchFamily="18" charset="0"/>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4674" y="2787106"/>
            <a:ext cx="2099174" cy="181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7920332" y="3590978"/>
            <a:ext cx="409339" cy="34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0322" y="2787106"/>
            <a:ext cx="2099174" cy="181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6125980" y="3605968"/>
            <a:ext cx="409339" cy="34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16690" b="14671"/>
          <a:stretch/>
        </p:blipFill>
        <p:spPr>
          <a:xfrm>
            <a:off x="3962400" y="2971800"/>
            <a:ext cx="5181600" cy="3886200"/>
          </a:xfrm>
          <a:prstGeom prst="rect">
            <a:avLst/>
          </a:prstGeom>
        </p:spPr>
      </p:pic>
    </p:spTree>
    <p:extLst>
      <p:ext uri="{BB962C8B-B14F-4D97-AF65-F5344CB8AC3E}">
        <p14:creationId xmlns:p14="http://schemas.microsoft.com/office/powerpoint/2010/main" val="2888749791"/>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15859" b="20955"/>
          <a:stretch/>
        </p:blipFill>
        <p:spPr>
          <a:xfrm>
            <a:off x="2133600" y="1713662"/>
            <a:ext cx="7086600" cy="5144338"/>
          </a:xfrm>
          <a:prstGeom prst="rect">
            <a:avLst/>
          </a:prstGeom>
        </p:spPr>
      </p:pic>
      <p:sp>
        <p:nvSpPr>
          <p:cNvPr id="27650" name="Text Placeholder 2"/>
          <p:cNvSpPr>
            <a:spLocks noGrp="1"/>
          </p:cNvSpPr>
          <p:nvPr>
            <p:ph type="body" idx="1"/>
          </p:nvPr>
        </p:nvSpPr>
        <p:spPr>
          <a:xfrm>
            <a:off x="1567720" y="790575"/>
            <a:ext cx="8229600" cy="4525963"/>
          </a:xfrm>
        </p:spPr>
        <p:txBody>
          <a:bodyPr/>
          <a:lstStyle/>
          <a:p>
            <a:pPr marL="0" indent="0">
              <a:spcBef>
                <a:spcPts val="0"/>
              </a:spcBef>
              <a:buFont typeface="Arial" pitchFamily="34" charset="0"/>
              <a:buNone/>
            </a:pPr>
            <a:r>
              <a:rPr lang="en-US" sz="2000" i="1" dirty="0" smtClean="0">
                <a:solidFill>
                  <a:srgbClr val="1B3F6B"/>
                </a:solidFill>
                <a:latin typeface="Times New Roman" pitchFamily="18" charset="0"/>
                <a:cs typeface="Times New Roman" pitchFamily="18" charset="0"/>
              </a:rPr>
              <a:t>(Unison) </a:t>
            </a:r>
          </a:p>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Giver of all gifts, thank you for the experiences of peace we have in this season. Your peace is not a Christmas card, an early snow fall,  children singing in an Alzheimer’s unit, or the satisfaction of dropping an                 anonymous bill in the Salvation Army kettle, but all those things do </a:t>
            </a:r>
          </a:p>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renew our commitments                                                                                                                   for ongoing peacemaking                                                                                                  on a larger scale.                                                                                                                      Teach us to pass peace </a:t>
            </a:r>
          </a:p>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to others as it has been </a:t>
            </a:r>
          </a:p>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passed to us. </a:t>
            </a:r>
          </a:p>
          <a:p>
            <a:pPr marL="0" indent="0">
              <a:spcBef>
                <a:spcPts val="0"/>
              </a:spcBef>
              <a:buFont typeface="Arial" pitchFamily="34" charset="0"/>
              <a:buNone/>
            </a:pPr>
            <a:r>
              <a:rPr lang="en-US" sz="2000" dirty="0" smtClean="0">
                <a:solidFill>
                  <a:srgbClr val="1B3F6B"/>
                </a:solidFill>
                <a:latin typeface="Times New Roman" pitchFamily="18" charset="0"/>
                <a:cs typeface="Times New Roman" pitchFamily="18" charset="0"/>
              </a:rPr>
              <a:t>Amen.</a:t>
            </a:r>
          </a:p>
        </p:txBody>
      </p:sp>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44541" y="1502040"/>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7532581" y="2670750"/>
            <a:ext cx="495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68561" y="1519530"/>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5106701" y="2673250"/>
            <a:ext cx="495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0894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84"/>
            <a:ext cx="9144000" cy="6844632"/>
          </a:xfrm>
          <a:prstGeom prst="rect">
            <a:avLst/>
          </a:prstGeom>
        </p:spPr>
      </p:pic>
      <p:sp>
        <p:nvSpPr>
          <p:cNvPr id="3" name="Text Placeholder 2"/>
          <p:cNvSpPr>
            <a:spLocks noGrp="1"/>
          </p:cNvSpPr>
          <p:nvPr>
            <p:ph type="body" idx="1"/>
          </p:nvPr>
        </p:nvSpPr>
        <p:spPr>
          <a:xfrm>
            <a:off x="914400" y="2066112"/>
            <a:ext cx="8229600" cy="4525963"/>
          </a:xfrm>
        </p:spPr>
        <p:txBody>
          <a:bodyPr>
            <a:normAutofit/>
          </a:bodyPr>
          <a:lstStyle/>
          <a:p>
            <a:pPr marL="0" indent="0">
              <a:buFont typeface="Arial" pitchFamily="34" charset="0"/>
              <a:buNone/>
            </a:pPr>
            <a:endParaRPr lang="en-US" sz="2400" dirty="0" smtClean="0">
              <a:solidFill>
                <a:schemeClr val="bg1"/>
              </a:solidFill>
              <a:latin typeface="Univers 55"/>
            </a:endParaRPr>
          </a:p>
          <a:p>
            <a:pPr marL="0" indent="0">
              <a:buFont typeface="Arial" pitchFamily="34" charset="0"/>
              <a:buNone/>
            </a:pPr>
            <a:r>
              <a:rPr lang="en-US" sz="2400" dirty="0" smtClean="0">
                <a:solidFill>
                  <a:schemeClr val="bg1"/>
                </a:solidFill>
                <a:latin typeface="Times New Roman" pitchFamily="18" charset="0"/>
                <a:cs typeface="Times New Roman" pitchFamily="18" charset="0"/>
              </a:rPr>
              <a:t>The annual Christmas Fund gives health supplements that              bring peace of mind and spirit to many retired pastors,  musicians, sextons and administrators.</a:t>
            </a:r>
          </a:p>
        </p:txBody>
      </p:sp>
    </p:spTree>
    <p:extLst>
      <p:ext uri="{BB962C8B-B14F-4D97-AF65-F5344CB8AC3E}">
        <p14:creationId xmlns:p14="http://schemas.microsoft.com/office/powerpoint/2010/main" val="1041861339"/>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798</Words>
  <Application>Microsoft Office PowerPoint</Application>
  <PresentationFormat>On-screen Show (4:3)</PresentationFormat>
  <Paragraphs>95</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1_Office Theme</vt:lpstr>
      <vt:lpstr>Second Sunday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Sunday</dc:title>
  <dc:creator>Susan Faulstick</dc:creator>
  <cp:lastModifiedBy>Susan Faulstick</cp:lastModifiedBy>
  <cp:revision>20</cp:revision>
  <dcterms:created xsi:type="dcterms:W3CDTF">2012-11-20T14:27:36Z</dcterms:created>
  <dcterms:modified xsi:type="dcterms:W3CDTF">2012-11-20T18:26:50Z</dcterms:modified>
</cp:coreProperties>
</file>