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4" r:id="rId3"/>
    <p:sldId id="265" r:id="rId4"/>
    <p:sldId id="266" r:id="rId5"/>
    <p:sldId id="269" r:id="rId6"/>
    <p:sldId id="270" r:id="rId7"/>
    <p:sldId id="268" r:id="rId8"/>
  </p:sldIdLst>
  <p:sldSz cx="9144000" cy="6858000" type="screen4x3"/>
  <p:notesSz cx="6858000" cy="9144000"/>
  <p:embeddedFontLst>
    <p:embeddedFont>
      <p:font typeface="Optima" panose="020B05020505080203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768"/>
        <p:guide orient="horz" pos="1008"/>
        <p:guide pos="1200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/>
          <a:stretch/>
        </p:blipFill>
        <p:spPr>
          <a:xfrm>
            <a:off x="2" y="-6626"/>
            <a:ext cx="9753802" cy="6851372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4874-546E-4DED-9EAF-64C51A415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B3C9-C1FF-4385-AF96-C94E96A9AC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/>
          <a:stretch/>
        </p:blipFill>
        <p:spPr>
          <a:xfrm>
            <a:off x="-3313" y="17771"/>
            <a:ext cx="3813313" cy="270013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98713" y="685800"/>
            <a:ext cx="8455089" cy="617220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1340127"/>
            <a:ext cx="1295398" cy="55178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5405" r="11644" b="-22443"/>
          <a:stretch/>
        </p:blipFill>
        <p:spPr>
          <a:xfrm>
            <a:off x="-3313" y="-1"/>
            <a:ext cx="1302026" cy="329979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95401" y="685800"/>
            <a:ext cx="8458402" cy="6172200"/>
          </a:xfrm>
          <a:prstGeom prst="rect">
            <a:avLst/>
          </a:prstGeom>
          <a:noFill/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85294" y="990600"/>
            <a:ext cx="7863505" cy="5733979"/>
          </a:xfrm>
        </p:spPr>
        <p:txBody>
          <a:bodyPr/>
          <a:lstStyle>
            <a:lvl1pPr>
              <a:defRPr>
                <a:latin typeface="Optima" panose="020B0502050508020304" pitchFamily="34" charset="0"/>
              </a:defRPr>
            </a:lvl1pPr>
            <a:lvl2pPr>
              <a:defRPr>
                <a:latin typeface="Optima" panose="020B0502050508020304" pitchFamily="34" charset="0"/>
              </a:defRPr>
            </a:lvl2pPr>
            <a:lvl3pPr>
              <a:defRPr>
                <a:latin typeface="Optima" panose="020B0502050508020304" pitchFamily="34" charset="0"/>
              </a:defRPr>
            </a:lvl3pPr>
            <a:lvl4pPr>
              <a:defRPr>
                <a:latin typeface="Optima" panose="020B0502050508020304" pitchFamily="34" charset="0"/>
              </a:defRPr>
            </a:lvl4pPr>
            <a:lvl5pPr>
              <a:defRPr>
                <a:latin typeface="Optima" panose="020B05020505080203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3999" cy="6884504"/>
          </a:xfrm>
          <a:prstGeom prst="rect">
            <a:avLst/>
          </a:prstGeom>
          <a:solidFill>
            <a:srgbClr val="EB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4352" r="18046"/>
          <a:stretch/>
        </p:blipFill>
        <p:spPr>
          <a:xfrm>
            <a:off x="-13252" y="-27710"/>
            <a:ext cx="1295402" cy="27406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95402" y="609600"/>
            <a:ext cx="7848598" cy="6248400"/>
          </a:xfrm>
          <a:prstGeom prst="rect">
            <a:avLst/>
          </a:prstGeom>
          <a:noFill/>
          <a:ln w="317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282150" y="609600"/>
            <a:ext cx="7861849" cy="6248400"/>
          </a:xfrm>
          <a:prstGeom prst="rect">
            <a:avLst/>
          </a:prstGeom>
          <a:solidFill>
            <a:schemeClr val="bg1"/>
          </a:solidFill>
          <a:ln w="31750">
            <a:solidFill>
              <a:srgbClr val="B80000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600200" y="985628"/>
            <a:ext cx="7239000" cy="5567572"/>
          </a:xfrm>
        </p:spPr>
        <p:txBody>
          <a:bodyPr/>
          <a:lstStyle>
            <a:lvl1pPr>
              <a:defRPr sz="3200">
                <a:latin typeface="Optima" panose="020B0502050508020304" pitchFamily="34" charset="0"/>
              </a:defRPr>
            </a:lvl1pPr>
            <a:lvl2pPr>
              <a:defRPr sz="2800">
                <a:latin typeface="Optima" panose="020B0502050508020304" pitchFamily="34" charset="0"/>
              </a:defRPr>
            </a:lvl2pPr>
            <a:lvl3pPr>
              <a:defRPr sz="2400">
                <a:latin typeface="Optima" panose="020B0502050508020304" pitchFamily="34" charset="0"/>
              </a:defRPr>
            </a:lvl3pPr>
            <a:lvl4pPr>
              <a:defRPr sz="2000">
                <a:latin typeface="Optima" panose="020B0502050508020304" pitchFamily="34" charset="0"/>
              </a:defRPr>
            </a:lvl4pPr>
            <a:lvl5pPr>
              <a:defRPr sz="2000">
                <a:latin typeface="Optima" panose="020B05020505080203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rgbClr val="F6D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2" b="14116"/>
          <a:stretch/>
        </p:blipFill>
        <p:spPr>
          <a:xfrm>
            <a:off x="-13252" y="-1"/>
            <a:ext cx="9157252" cy="6877880"/>
          </a:xfrm>
          <a:prstGeom prst="rect">
            <a:avLst/>
          </a:prstGeom>
          <a:ln w="31750">
            <a:solidFill>
              <a:srgbClr val="124C7C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00"/>
          <a:stretch/>
        </p:blipFill>
        <p:spPr>
          <a:xfrm>
            <a:off x="4558145" y="13551"/>
            <a:ext cx="457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526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B3C9-C1FF-4385-AF96-C94E96A9AC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502881" y="609600"/>
            <a:ext cx="7641119" cy="6248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15579"/>
          <a:stretch/>
        </p:blipFill>
        <p:spPr>
          <a:xfrm>
            <a:off x="-13252" y="3566"/>
            <a:ext cx="2182297" cy="2539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10487" r="72594" b="66026"/>
          <a:stretch/>
        </p:blipFill>
        <p:spPr>
          <a:xfrm>
            <a:off x="4524317" y="-2"/>
            <a:ext cx="2102627" cy="187729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95400" y="609600"/>
            <a:ext cx="7848599" cy="625502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96891" y="989391"/>
            <a:ext cx="6477000" cy="5378277"/>
          </a:xfrm>
        </p:spPr>
        <p:txBody>
          <a:bodyPr/>
          <a:lstStyle>
            <a:lvl1pPr>
              <a:defRPr>
                <a:latin typeface="Optima" panose="020B0502050508020304" pitchFamily="34" charset="0"/>
              </a:defRPr>
            </a:lvl1pPr>
            <a:lvl2pPr>
              <a:defRPr>
                <a:latin typeface="Optima" panose="020B0502050508020304" pitchFamily="34" charset="0"/>
              </a:defRPr>
            </a:lvl2pPr>
            <a:lvl3pPr>
              <a:defRPr>
                <a:latin typeface="Optima" panose="020B0502050508020304" pitchFamily="34" charset="0"/>
              </a:defRPr>
            </a:lvl3pPr>
            <a:lvl4pPr>
              <a:defRPr>
                <a:latin typeface="Optima" panose="020B0502050508020304" pitchFamily="34" charset="0"/>
              </a:defRPr>
            </a:lvl4pPr>
            <a:lvl5pPr>
              <a:defRPr>
                <a:latin typeface="Optima" panose="020B05020505080203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77560" y="-55152"/>
            <a:ext cx="9221560" cy="69131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295400" y="609600"/>
            <a:ext cx="7848600" cy="6248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16" y="1025250"/>
            <a:ext cx="7848600" cy="6274148"/>
          </a:xfrm>
          <a:noFill/>
          <a:ln w="25400">
            <a:noFill/>
          </a:ln>
        </p:spPr>
        <p:txBody>
          <a:bodyPr/>
          <a:lstStyle>
            <a:lvl1pPr>
              <a:defRPr>
                <a:latin typeface="Optima" panose="020B0502050508020304" pitchFamily="34" charset="0"/>
              </a:defRPr>
            </a:lvl1pPr>
            <a:lvl2pPr>
              <a:defRPr>
                <a:latin typeface="Optima" panose="020B0502050508020304" pitchFamily="34" charset="0"/>
              </a:defRPr>
            </a:lvl2pPr>
            <a:lvl3pPr>
              <a:defRPr>
                <a:latin typeface="Optima" panose="020B0502050508020304" pitchFamily="34" charset="0"/>
              </a:defRPr>
            </a:lvl3pPr>
            <a:lvl4pPr>
              <a:defRPr>
                <a:latin typeface="Optima" panose="020B0502050508020304" pitchFamily="34" charset="0"/>
              </a:defRPr>
            </a:lvl4pPr>
            <a:lvl5pPr>
              <a:defRPr>
                <a:latin typeface="Optima" panose="020B0502050508020304" pitchFamily="34" charset="0"/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5" t="2086" r="20111"/>
          <a:stretch/>
        </p:blipFill>
        <p:spPr>
          <a:xfrm>
            <a:off x="-64308" y="-28045"/>
            <a:ext cx="1358012" cy="35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3252" y="0"/>
            <a:ext cx="9150626" cy="7671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366" y="962588"/>
            <a:ext cx="7239000" cy="5438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196" r="15361"/>
          <a:stretch/>
        </p:blipFill>
        <p:spPr>
          <a:xfrm>
            <a:off x="0" y="0"/>
            <a:ext cx="1295400" cy="284711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295400" y="767118"/>
            <a:ext cx="7848600" cy="609088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4874-546E-4DED-9EAF-64C51A415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B3C9-C1FF-4385-AF96-C94E96A9AC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7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068" y="-14300"/>
            <a:ext cx="9144000" cy="6872300"/>
          </a:xfrm>
          <a:prstGeom prst="rect">
            <a:avLst/>
          </a:prstGeom>
          <a:solidFill>
            <a:srgbClr val="294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55152"/>
            <a:ext cx="9144000" cy="664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-28648"/>
            <a:ext cx="1303396" cy="691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7239000" cy="5733979"/>
          </a:xfrm>
        </p:spPr>
        <p:txBody>
          <a:bodyPr/>
          <a:lstStyle>
            <a:lvl1pPr>
              <a:defRPr>
                <a:latin typeface="Optima" panose="020B0502050508020304" pitchFamily="34" charset="0"/>
              </a:defRPr>
            </a:lvl1pPr>
            <a:lvl2pPr>
              <a:defRPr>
                <a:latin typeface="Optima" panose="020B0502050508020304" pitchFamily="34" charset="0"/>
              </a:defRPr>
            </a:lvl2pPr>
            <a:lvl3pPr>
              <a:defRPr>
                <a:latin typeface="Optima" panose="020B0502050508020304" pitchFamily="34" charset="0"/>
              </a:defRPr>
            </a:lvl3pPr>
            <a:lvl4pPr>
              <a:defRPr>
                <a:latin typeface="Optima" panose="020B0502050508020304" pitchFamily="34" charset="0"/>
              </a:defRPr>
            </a:lvl4pPr>
            <a:lvl5pPr>
              <a:defRPr>
                <a:latin typeface="Optima" panose="020B05020505080203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r="12507"/>
          <a:stretch/>
        </p:blipFill>
        <p:spPr>
          <a:xfrm>
            <a:off x="-1" y="-39756"/>
            <a:ext cx="1303397" cy="268687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95400" y="609600"/>
            <a:ext cx="7848600" cy="62484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55152"/>
            <a:ext cx="9144000" cy="691315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15" descr="PB Logo Yello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37715" y="6359390"/>
            <a:ext cx="12287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/>
          <a:stretch/>
        </p:blipFill>
        <p:spPr>
          <a:xfrm>
            <a:off x="13251" y="-35232"/>
            <a:ext cx="2275815" cy="30202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95400" y="583096"/>
            <a:ext cx="7848600" cy="6248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93580" y="957472"/>
            <a:ext cx="6781800" cy="5491163"/>
          </a:xfrm>
        </p:spPr>
        <p:txBody>
          <a:bodyPr/>
          <a:lstStyle>
            <a:lvl1pPr>
              <a:defRPr>
                <a:latin typeface="Optima" panose="020B0502050508020304" pitchFamily="34" charset="0"/>
              </a:defRPr>
            </a:lvl1pPr>
            <a:lvl2pPr>
              <a:defRPr>
                <a:latin typeface="Optima" panose="020B0502050508020304" pitchFamily="34" charset="0"/>
              </a:defRPr>
            </a:lvl2pPr>
            <a:lvl3pPr>
              <a:defRPr>
                <a:latin typeface="Optima" panose="020B0502050508020304" pitchFamily="34" charset="0"/>
              </a:defRPr>
            </a:lvl3pPr>
            <a:lvl4pPr>
              <a:defRPr>
                <a:latin typeface="Optima" panose="020B0502050508020304" pitchFamily="34" charset="0"/>
              </a:defRPr>
            </a:lvl4pPr>
            <a:lvl5pPr>
              <a:defRPr>
                <a:latin typeface="Optima" panose="020B05020505080203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DB312D"/>
          </a:solidFill>
          <a:ln w="317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B3C9-C1FF-4385-AF96-C94E96A9AC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95400" y="609600"/>
            <a:ext cx="7848600" cy="6248400"/>
          </a:xfrm>
          <a:prstGeom prst="rect">
            <a:avLst/>
          </a:prstGeom>
          <a:solidFill>
            <a:schemeClr val="bg1"/>
          </a:solidFill>
          <a:ln w="31750"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5149" r="16968"/>
          <a:stretch/>
        </p:blipFill>
        <p:spPr>
          <a:xfrm>
            <a:off x="-23191" y="13252"/>
            <a:ext cx="1295400" cy="2746512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1592366" y="856572"/>
            <a:ext cx="7239000" cy="5867400"/>
          </a:xfrm>
        </p:spPr>
        <p:txBody>
          <a:bodyPr/>
          <a:lstStyle>
            <a:lvl1pPr>
              <a:defRPr sz="3200">
                <a:latin typeface="Optima" panose="020B0502050508020304" pitchFamily="34" charset="0"/>
              </a:defRPr>
            </a:lvl1pPr>
            <a:lvl2pPr>
              <a:defRPr sz="2800">
                <a:latin typeface="Optima" panose="020B0502050508020304" pitchFamily="34" charset="0"/>
              </a:defRPr>
            </a:lvl2pPr>
            <a:lvl3pPr>
              <a:defRPr sz="2400">
                <a:latin typeface="Optima" panose="020B0502050508020304" pitchFamily="34" charset="0"/>
              </a:defRPr>
            </a:lvl3pPr>
            <a:lvl4pPr>
              <a:defRPr sz="2000">
                <a:latin typeface="Optima" panose="020B0502050508020304" pitchFamily="34" charset="0"/>
              </a:defRPr>
            </a:lvl4pPr>
            <a:lvl5pPr>
              <a:defRPr sz="2000">
                <a:latin typeface="Optima" panose="020B05020505080203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"/>
            <a:ext cx="9144000" cy="6871252"/>
          </a:xfrm>
          <a:prstGeom prst="rect">
            <a:avLst/>
          </a:prstGeom>
          <a:ln w="31750">
            <a:solidFill>
              <a:srgbClr val="807868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C80-7FF6-4781-9008-B56437BA22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E053-44BF-45A6-A2A6-3C299550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81281"/>
          <a:stretch/>
        </p:blipFill>
        <p:spPr>
          <a:xfrm>
            <a:off x="0" y="3830"/>
            <a:ext cx="12954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5372" r="4325" b="3719"/>
          <a:stretch/>
        </p:blipFill>
        <p:spPr>
          <a:xfrm>
            <a:off x="-13856" y="0"/>
            <a:ext cx="1593273" cy="304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95400" y="609600"/>
            <a:ext cx="7848601" cy="6248400"/>
          </a:xfrm>
          <a:prstGeom prst="rect">
            <a:avLst/>
          </a:prstGeom>
          <a:solidFill>
            <a:schemeClr val="bg1"/>
          </a:solidFill>
          <a:ln w="31750">
            <a:solidFill>
              <a:srgbClr val="65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600200" y="853108"/>
            <a:ext cx="7239000" cy="5867400"/>
          </a:xfrm>
        </p:spPr>
        <p:txBody>
          <a:bodyPr/>
          <a:lstStyle>
            <a:lvl1pPr>
              <a:defRPr sz="3200">
                <a:latin typeface="Optima" panose="020B0502050508020304" pitchFamily="34" charset="0"/>
              </a:defRPr>
            </a:lvl1pPr>
            <a:lvl2pPr>
              <a:defRPr sz="2800">
                <a:latin typeface="Optima" panose="020B0502050508020304" pitchFamily="34" charset="0"/>
              </a:defRPr>
            </a:lvl2pPr>
            <a:lvl3pPr>
              <a:defRPr sz="2400">
                <a:latin typeface="Optima" panose="020B0502050508020304" pitchFamily="34" charset="0"/>
              </a:defRPr>
            </a:lvl3pPr>
            <a:lvl4pPr>
              <a:defRPr sz="2000">
                <a:latin typeface="Optima" panose="020B0502050508020304" pitchFamily="34" charset="0"/>
              </a:defRPr>
            </a:lvl4pPr>
            <a:lvl5pPr>
              <a:defRPr sz="2000">
                <a:latin typeface="Optima" panose="020B05020505080203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75A1-1F4D-4173-996A-9CD94CD6435E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96D2-9404-4FF1-8C16-2D904B51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arlemagne Std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tima" panose="020B05020505080203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tima" panose="020B05020505080203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B05020505080203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tima" panose="020B05020505080203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tima" panose="020B05020505080203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4874-546E-4DED-9EAF-64C51A415A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B3C9-C1FF-4385-AF96-C94E96A9AC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0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7" r:id="rId3"/>
    <p:sldLayoutId id="2147483671" r:id="rId4"/>
    <p:sldLayoutId id="2147483672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Charlemagne Std" pitchFamily="82" charset="0"/>
                <a:cs typeface="Adobe Devanagari" pitchFamily="18" charset="0"/>
              </a:rPr>
              <a:t>Call to offering</a:t>
            </a:r>
            <a:b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Charlemagne Std" pitchFamily="82" charset="0"/>
                <a:cs typeface="Adobe Devanagari" pitchFamily="18" charset="0"/>
              </a:rPr>
            </a:b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Charlemagne Std" pitchFamily="82" charset="0"/>
                <a:cs typeface="Adobe Devanagari" pitchFamily="18" charset="0"/>
              </a:rPr>
              <a:t>Christmas day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harlemagne Std" pitchFamily="82" charset="0"/>
                <a:cs typeface="Adobe Devanagari" pitchFamily="18" charset="0"/>
              </a:rPr>
              <a:t/>
            </a:r>
            <a:b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harlemagne Std" pitchFamily="82" charset="0"/>
                <a:cs typeface="Adobe Devanagari" pitchFamily="18" charset="0"/>
              </a:rPr>
            </a:br>
            <a:endParaRPr lang="en-US" sz="2400" b="1" dirty="0">
              <a:solidFill>
                <a:schemeClr val="bg1">
                  <a:lumMod val="95000"/>
                </a:schemeClr>
              </a:solidFill>
              <a:latin typeface="Charlemagne Std" pitchFamily="82" charset="0"/>
              <a:cs typeface="Adobe Devanagari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3" b="18920"/>
          <a:stretch/>
        </p:blipFill>
        <p:spPr>
          <a:xfrm>
            <a:off x="2792637" y="2616691"/>
            <a:ext cx="6351363" cy="4241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56" y="2616691"/>
            <a:ext cx="2782239" cy="24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ugecan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>
            <a:fillRect/>
          </a:stretch>
        </p:blipFill>
        <p:spPr bwMode="auto">
          <a:xfrm>
            <a:off x="5704592" y="3051019"/>
            <a:ext cx="551277" cy="4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ugecan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>
            <a:fillRect/>
          </a:stretch>
        </p:blipFill>
        <p:spPr bwMode="auto">
          <a:xfrm>
            <a:off x="6657812" y="2652331"/>
            <a:ext cx="551277" cy="4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ugecan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>
            <a:fillRect/>
          </a:stretch>
        </p:blipFill>
        <p:spPr bwMode="auto">
          <a:xfrm>
            <a:off x="7501892" y="2901583"/>
            <a:ext cx="551277" cy="4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ugecand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>
            <a:fillRect/>
          </a:stretch>
        </p:blipFill>
        <p:spPr bwMode="auto">
          <a:xfrm>
            <a:off x="8366624" y="3234895"/>
            <a:ext cx="551277" cy="4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15" y="4030007"/>
            <a:ext cx="4800600" cy="4657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61" y="2616691"/>
            <a:ext cx="2782239" cy="24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61" y="2769091"/>
            <a:ext cx="2782239" cy="24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hugecan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>
            <a:fillRect/>
          </a:stretch>
        </p:blipFill>
        <p:spPr bwMode="auto">
          <a:xfrm>
            <a:off x="4912112" y="3234895"/>
            <a:ext cx="551277" cy="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blogoCFwhite.eps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" y="6019800"/>
            <a:ext cx="1491343" cy="5662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0" y="228600"/>
            <a:ext cx="4804267" cy="9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378" y="10937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Optima" panose="020B0502050508020304" pitchFamily="34" charset="0"/>
              </a:rPr>
              <a:t>Leader 1: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080" y="25886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Optima" panose="020B0502050508020304" pitchFamily="34" charset="0"/>
              </a:rPr>
              <a:t>ALL: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75378" y="1463040"/>
            <a:ext cx="8229600" cy="4525963"/>
          </a:xfrm>
        </p:spPr>
        <p:txBody>
          <a:bodyPr/>
          <a:lstStyle/>
          <a:p>
            <a:pPr marL="0" indent="0" fontAlgn="ctr">
              <a:buNone/>
            </a:pPr>
            <a:r>
              <a:rPr lang="en-US" sz="2800" dirty="0" smtClean="0"/>
              <a:t>“They shall beat their swords into plowshares,             and their spears into pruning hooks!”</a:t>
            </a:r>
            <a:endParaRPr lang="en-US" sz="2800" b="1" dirty="0" smtClean="0"/>
          </a:p>
          <a:p>
            <a:pPr marL="0" indent="0" fontAlgn="ctr">
              <a:buNone/>
            </a:pPr>
            <a:endParaRPr lang="en-US" sz="2800" b="1" dirty="0" smtClean="0"/>
          </a:p>
          <a:p>
            <a:pPr marL="0" indent="0" fontAlgn="ctr">
              <a:buNone/>
            </a:pPr>
            <a:r>
              <a:rPr lang="en-US" sz="2800" b="1" dirty="0" smtClean="0"/>
              <a:t>Like Isaiah, they gave us Hope.</a:t>
            </a:r>
          </a:p>
          <a:p>
            <a:pPr marL="0" indent="0" fontAlgn="ctr">
              <a:buNone/>
            </a:pPr>
            <a:endParaRPr lang="en-US" sz="2800" dirty="0" smtClean="0"/>
          </a:p>
          <a:p>
            <a:pPr marL="0" indent="0" fontAlgn="ctr">
              <a:buNone/>
            </a:pPr>
            <a:r>
              <a:rPr lang="en-US" sz="2800" dirty="0" smtClean="0"/>
              <a:t>“Change your life!” they preached. “God’s                 Realm is here!”</a:t>
            </a:r>
            <a:endParaRPr lang="en-US" sz="2800" b="1" dirty="0" smtClean="0"/>
          </a:p>
          <a:p>
            <a:pPr marL="0" indent="0" fontAlgn="ctr">
              <a:buNone/>
            </a:pPr>
            <a:endParaRPr lang="en-US" sz="2800" b="1" dirty="0" smtClean="0"/>
          </a:p>
          <a:p>
            <a:pPr marL="0" indent="0" fontAlgn="ctr">
              <a:buNone/>
            </a:pPr>
            <a:r>
              <a:rPr lang="en-US" sz="2800" b="1" dirty="0" smtClean="0"/>
              <a:t>Like John, they taught us Peace.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3080" y="3657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Optima" panose="020B0502050508020304" pitchFamily="34" charset="0"/>
              </a:rPr>
              <a:t>Leader 2: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080" y="50901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Optima" panose="020B0502050508020304" pitchFamily="34" charset="0"/>
              </a:rPr>
              <a:t>ALL: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8118" y="11869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Optima" panose="020B0502050508020304" pitchFamily="34" charset="0"/>
              </a:rPr>
              <a:t>Leader 1: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3358" y="1464826"/>
            <a:ext cx="8229600" cy="4525963"/>
          </a:xfrm>
        </p:spPr>
        <p:txBody>
          <a:bodyPr/>
          <a:lstStyle/>
          <a:p>
            <a:pPr marL="0" indent="0" fontAlgn="ctr">
              <a:buNone/>
            </a:pPr>
            <a:r>
              <a:rPr lang="en-US" sz="2800" dirty="0" smtClean="0"/>
              <a:t>“My spirit rejoices in God, my Savior!”</a:t>
            </a:r>
            <a:endParaRPr lang="en-US" sz="2800" b="1" dirty="0" smtClean="0"/>
          </a:p>
          <a:p>
            <a:pPr marL="0" indent="0" fontAlgn="ctr">
              <a:buNone/>
            </a:pPr>
            <a:endParaRPr lang="en-US" sz="2800" b="1" dirty="0" smtClean="0"/>
          </a:p>
          <a:p>
            <a:pPr marL="0" indent="0" fontAlgn="ctr">
              <a:buNone/>
            </a:pPr>
            <a:r>
              <a:rPr lang="en-US" sz="2800" b="1" dirty="0" smtClean="0"/>
              <a:t>Like Mary, they brought us Joy, even                             in the darkest places.</a:t>
            </a:r>
          </a:p>
          <a:p>
            <a:pPr marL="0" indent="0" fontAlgn="ctr">
              <a:buNone/>
            </a:pPr>
            <a:endParaRPr lang="en-US" sz="2800" dirty="0" smtClean="0"/>
          </a:p>
          <a:p>
            <a:pPr marL="0" indent="0" fontAlgn="ctr">
              <a:buNone/>
            </a:pPr>
            <a:r>
              <a:rPr lang="en-US" sz="2800" dirty="0" smtClean="0"/>
              <a:t>When others walked away,</a:t>
            </a:r>
            <a:endParaRPr lang="en-US" sz="2800" b="1" dirty="0" smtClean="0"/>
          </a:p>
          <a:p>
            <a:pPr marL="0" indent="0" fontAlgn="ctr">
              <a:buNone/>
            </a:pPr>
            <a:endParaRPr lang="en-US" sz="2800" b="1" dirty="0" smtClean="0"/>
          </a:p>
          <a:p>
            <a:pPr marL="0" indent="0" fontAlgn="ctr">
              <a:buNone/>
            </a:pPr>
            <a:r>
              <a:rPr lang="en-US" sz="2800" b="1" dirty="0" smtClean="0"/>
              <a:t>Like Joseph, they stayed with us in Love.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3080" y="21619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Optima" panose="020B0502050508020304" pitchFamily="34" charset="0"/>
              </a:rPr>
              <a:t>ALL: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3080" y="3657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Optima" panose="020B0502050508020304" pitchFamily="34" charset="0"/>
              </a:rPr>
              <a:t>Leader 2: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3080" y="46329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Optima" panose="020B0502050508020304" pitchFamily="34" charset="0"/>
              </a:rPr>
              <a:t>ALL: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316" y="1467210"/>
            <a:ext cx="7848600" cy="6274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Today we give our money to support our  congregation and community as well as a           special mission offering of the United Church            of Christ called the Christmas Fund.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2800" dirty="0" smtClean="0"/>
              <a:t>For over 111 years, the Christmas Fund has             been there to be a light of Christ to our               United Church of Christ clergy and lay   employees  who are facing difficult                 financial situations.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4374" y="117967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tima" panose="020B0502050508020304" pitchFamily="34" charset="0"/>
              </a:rPr>
              <a:t>Leader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8001" y="363219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Optima" panose="020B0502050508020304" pitchFamily="34" charset="0"/>
              </a:rPr>
              <a:t>Leader 2: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774368" y="1462696"/>
            <a:ext cx="72390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Christmas Fund gives direct support so </a:t>
            </a:r>
            <a:r>
              <a:rPr lang="en-US" sz="2800" dirty="0" smtClean="0"/>
              <a:t>                that </a:t>
            </a:r>
            <a:r>
              <a:rPr lang="en-US" sz="2800" dirty="0"/>
              <a:t>retired and active church workers will </a:t>
            </a:r>
            <a:r>
              <a:rPr lang="en-US" sz="2800" dirty="0" smtClean="0"/>
              <a:t>              have quality </a:t>
            </a:r>
            <a:r>
              <a:rPr lang="en-US" sz="2800" dirty="0"/>
              <a:t>health care and an </a:t>
            </a:r>
            <a:r>
              <a:rPr lang="en-US" sz="2800" dirty="0" smtClean="0"/>
              <a:t>adequate             monthly </a:t>
            </a:r>
            <a:r>
              <a:rPr lang="en-US" sz="2800" dirty="0"/>
              <a:t>income in retirement, as well as </a:t>
            </a:r>
            <a:r>
              <a:rPr lang="en-US" sz="2800" dirty="0" smtClean="0"/>
              <a:t>            emergency </a:t>
            </a:r>
            <a:r>
              <a:rPr lang="en-US" sz="2800" dirty="0"/>
              <a:t>assistance when those big burdens </a:t>
            </a:r>
            <a:r>
              <a:rPr lang="en-US" sz="2800" dirty="0" smtClean="0"/>
              <a:t>come </a:t>
            </a:r>
            <a:r>
              <a:rPr lang="en-US" sz="2800" dirty="0"/>
              <a:t>up </a:t>
            </a:r>
            <a:r>
              <a:rPr lang="en-US" sz="2800" dirty="0" smtClean="0"/>
              <a:t>at </a:t>
            </a:r>
            <a:r>
              <a:rPr lang="en-US" sz="2800" dirty="0"/>
              <a:t>any point in life.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4374" y="115064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tima" panose="020B0502050508020304" pitchFamily="34" charset="0"/>
              </a:rPr>
              <a:t>Leader 1:</a:t>
            </a:r>
          </a:p>
        </p:txBody>
      </p:sp>
    </p:spTree>
    <p:extLst>
      <p:ext uri="{BB962C8B-B14F-4D97-AF65-F5344CB8AC3E}">
        <p14:creationId xmlns:p14="http://schemas.microsoft.com/office/powerpoint/2010/main" val="30784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4374" y="11680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Optima" panose="020B0502050508020304" pitchFamily="34" charset="0"/>
              </a:rPr>
              <a:t>ALL: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Optima" panose="020B05020505080203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1567" y="1447800"/>
            <a:ext cx="7239000" cy="5733979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>
                <a:latin typeface="Optima" panose="020B0502050508020304" pitchFamily="34" charset="0"/>
              </a:rPr>
              <a:t>What we do now is give of our                    livelihoods, that they might receive                         that light back.</a:t>
            </a: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dirty="0" smtClean="0">
                <a:latin typeface="Optima" panose="020B0502050508020304" pitchFamily="34" charset="0"/>
              </a:rPr>
              <a:t>The offering will now be given                          and received.</a:t>
            </a:r>
          </a:p>
          <a:p>
            <a:pPr marL="0" indent="0" fontAlgn="ctr">
              <a:buNone/>
            </a:pPr>
            <a:endParaRPr lang="en-US" b="1" dirty="0" smtClean="0">
              <a:latin typeface="Optima" panose="020B0502050508020304" pitchFamily="34" charset="0"/>
            </a:endParaRPr>
          </a:p>
          <a:p>
            <a:pPr marL="0" indent="0">
              <a:buNone/>
            </a:pPr>
            <a:endParaRPr lang="en-US" dirty="0">
              <a:latin typeface="Optima" panose="020B05020505080203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9575" y="33223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Optima" panose="020B0502050508020304" pitchFamily="34" charset="0"/>
              </a:rPr>
              <a:t>Leader 1: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vent 2013 Trial Bi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255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Optima</vt:lpstr>
      <vt:lpstr>Charlemagne Std</vt:lpstr>
      <vt:lpstr>Adobe Devanagari</vt:lpstr>
      <vt:lpstr>Calibri</vt:lpstr>
      <vt:lpstr>Office Theme</vt:lpstr>
      <vt:lpstr>Advent 2013 Trial Big</vt:lpstr>
      <vt:lpstr>Call to offering Christmas day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Fund 2013</dc:title>
  <dc:creator>Susan Faulstick</dc:creator>
  <cp:lastModifiedBy>Susan Faulstick</cp:lastModifiedBy>
  <cp:revision>22</cp:revision>
  <dcterms:created xsi:type="dcterms:W3CDTF">2013-10-01T15:22:49Z</dcterms:created>
  <dcterms:modified xsi:type="dcterms:W3CDTF">2013-10-28T15:09:15Z</dcterms:modified>
</cp:coreProperties>
</file>