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14"/>
  </p:handoutMasterIdLst>
  <p:sldIdLst>
    <p:sldId id="288" r:id="rId2"/>
    <p:sldId id="289" r:id="rId3"/>
    <p:sldId id="296" r:id="rId4"/>
    <p:sldId id="297" r:id="rId5"/>
    <p:sldId id="298" r:id="rId6"/>
    <p:sldId id="299" r:id="rId7"/>
    <p:sldId id="300" r:id="rId8"/>
    <p:sldId id="279" r:id="rId9"/>
    <p:sldId id="301" r:id="rId10"/>
    <p:sldId id="307" r:id="rId11"/>
    <p:sldId id="306" r:id="rId12"/>
    <p:sldId id="287" r:id="rId13"/>
  </p:sldIdLst>
  <p:sldSz cx="9144000" cy="6858000" type="screen4x3"/>
  <p:notesSz cx="7315200" cy="9601200"/>
  <p:embeddedFontLst>
    <p:embeddedFont>
      <p:font typeface="Gabriola" panose="04040605051002020D02" pitchFamily="82" charset="0"/>
      <p:regular r:id="rId15"/>
    </p:embeddedFont>
    <p:embeddedFont>
      <p:font typeface="Optima" panose="020B0502050508020304" pitchFamily="34" charset="0"/>
      <p:regular r:id="rId16"/>
      <p:bold r:id="rId17"/>
      <p:italic r:id="rId18"/>
      <p:boldItalic r:id="rId19"/>
    </p:embeddedFont>
    <p:embeddedFont>
      <p:font typeface="Calibri" panose="020F0502020204030204" pitchFamily="34" charset="0"/>
      <p:regular r:id="rId20"/>
      <p:bold r:id="rId21"/>
      <p:italic r:id="rId22"/>
      <p:boldItalic r:id="rId23"/>
    </p:embeddedFont>
    <p:embeddedFont>
      <p:font typeface="Segoe UI" panose="020B0502040204020203"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5252C6"/>
    <a:srgbClr val="2D498F"/>
    <a:srgbClr val="D9D9FF"/>
    <a:srgbClr val="9999FF"/>
    <a:srgbClr val="E0B9F1"/>
    <a:srgbClr val="728FC8"/>
    <a:srgbClr val="3353A2"/>
    <a:srgbClr val="5095D4"/>
    <a:srgbClr val="74AB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32" autoAdjust="0"/>
    <p:restoredTop sz="93027" autoAdjust="0"/>
  </p:normalViewPr>
  <p:slideViewPr>
    <p:cSldViewPr>
      <p:cViewPr>
        <p:scale>
          <a:sx n="80" d="100"/>
          <a:sy n="80" d="100"/>
        </p:scale>
        <p:origin x="-1458" y="-72"/>
      </p:cViewPr>
      <p:guideLst>
        <p:guide orient="horz" pos="1632"/>
        <p:guide orient="horz" pos="2400"/>
        <p:guide orient="horz" pos="288"/>
        <p:guide pos="1248"/>
        <p:guide pos="288"/>
        <p:guide pos="384"/>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54" d="100"/>
          <a:sy n="54" d="100"/>
        </p:scale>
        <p:origin x="-181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AEC8FE64-2566-4857-9985-FDDD33227E3D}" type="datetimeFigureOut">
              <a:rPr lang="en-US" smtClean="0"/>
              <a:t>10/28/2014</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3A09B6AC-7502-421F-A5ED-E0948A076F80}" type="slidenum">
              <a:rPr lang="en-US" smtClean="0"/>
              <a:t>‹#›</a:t>
            </a:fld>
            <a:endParaRPr lang="en-US"/>
          </a:p>
        </p:txBody>
      </p:sp>
    </p:spTree>
    <p:extLst>
      <p:ext uri="{BB962C8B-B14F-4D97-AF65-F5344CB8AC3E}">
        <p14:creationId xmlns:p14="http://schemas.microsoft.com/office/powerpoint/2010/main" val="357079180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764874-546E-4DED-9EAF-64C51A415ACD}" type="datetimeFigureOut">
              <a:rPr lang="en-US" smtClean="0">
                <a:solidFill>
                  <a:prstClr val="black">
                    <a:tint val="75000"/>
                  </a:prstClr>
                </a:solidFill>
              </a:rPr>
              <a:pPr/>
              <a:t>10/28/2014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59" y="0"/>
            <a:ext cx="9244559" cy="6934200"/>
          </a:xfrm>
          <a:prstGeom prst="rect">
            <a:avLst/>
          </a:prstGeom>
        </p:spPr>
      </p:pic>
    </p:spTree>
    <p:extLst>
      <p:ext uri="{BB962C8B-B14F-4D97-AF65-F5344CB8AC3E}">
        <p14:creationId xmlns:p14="http://schemas.microsoft.com/office/powerpoint/2010/main" val="3339585249"/>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DB31C80-7FF6-4781-9008-B56437BA2256}" type="datetimeFigureOut">
              <a:rPr lang="en-US" smtClean="0">
                <a:solidFill>
                  <a:prstClr val="black">
                    <a:tint val="75000"/>
                  </a:prstClr>
                </a:solidFill>
              </a:rPr>
              <a:pPr/>
              <a:t>10/28/2014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08E053-44BF-45A6-A2A6-3C299550C15B}"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2"/>
          <p:cNvSpPr>
            <a:spLocks noGrp="1"/>
          </p:cNvSpPr>
          <p:nvPr>
            <p:ph idx="13"/>
          </p:nvPr>
        </p:nvSpPr>
        <p:spPr>
          <a:xfrm>
            <a:off x="1600200" y="853108"/>
            <a:ext cx="7239000" cy="5867400"/>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53994029"/>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Content Placeholder 2"/>
          <p:cNvSpPr>
            <a:spLocks noGrp="1"/>
          </p:cNvSpPr>
          <p:nvPr>
            <p:ph idx="13"/>
          </p:nvPr>
        </p:nvSpPr>
        <p:spPr>
          <a:xfrm>
            <a:off x="1600200" y="985628"/>
            <a:ext cx="7239000" cy="5567572"/>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15039813"/>
      </p:ext>
    </p:extLst>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301488" y="381000"/>
            <a:ext cx="85344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1510769"/>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301488" y="381000"/>
            <a:ext cx="8534400" cy="5486400"/>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51"/>
            <a:ext cx="9143999" cy="685800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826" y="6117349"/>
            <a:ext cx="9160825" cy="758461"/>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826" y="6117349"/>
            <a:ext cx="9160825" cy="283451"/>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85376"/>
            <a:ext cx="9144000" cy="237776"/>
          </a:xfrm>
          <a:prstGeom prst="rect">
            <a:avLst/>
          </a:prstGeom>
        </p:spPr>
      </p:pic>
    </p:spTree>
    <p:extLst>
      <p:ext uri="{BB962C8B-B14F-4D97-AF65-F5344CB8AC3E}">
        <p14:creationId xmlns:p14="http://schemas.microsoft.com/office/powerpoint/2010/main" val="4173433949"/>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983074"/>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1" y="-98964"/>
            <a:ext cx="8763000" cy="761999"/>
          </a:xfrm>
          <a:prstGeom prst="rect">
            <a:avLst/>
          </a:prstGeom>
        </p:spPr>
      </p:pic>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317182" y="3125194"/>
            <a:ext cx="7134112" cy="685799"/>
          </a:xfrm>
          <a:prstGeom prst="rect">
            <a:avLst/>
          </a:prstGeom>
        </p:spPr>
      </p:pic>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27068" y="3125196"/>
            <a:ext cx="7134113" cy="685799"/>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349350"/>
            <a:ext cx="8763001" cy="68579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934199"/>
          </a:xfrm>
          <a:prstGeom prst="rect">
            <a:avLst/>
          </a:prstGeom>
        </p:spPr>
      </p:pic>
    </p:spTree>
    <p:extLst>
      <p:ext uri="{BB962C8B-B14F-4D97-AF65-F5344CB8AC3E}">
        <p14:creationId xmlns:p14="http://schemas.microsoft.com/office/powerpoint/2010/main" val="72620136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475516" y="1025250"/>
            <a:ext cx="7848600" cy="6274148"/>
          </a:xfrm>
          <a:noFill/>
          <a:ln w="25400">
            <a:noFill/>
          </a:ln>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23669912"/>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23" name="Picture 15" descr="PB Logo Yellow"/>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63000"/>
                    </a14:imgEffect>
                  </a14:imgLayer>
                </a14:imgProps>
              </a:ext>
            </a:extLst>
          </a:blip>
          <a:srcRect/>
          <a:stretch>
            <a:fillRect/>
          </a:stretch>
        </p:blipFill>
        <p:spPr bwMode="auto">
          <a:xfrm>
            <a:off x="7837715" y="6359390"/>
            <a:ext cx="1228725" cy="550862"/>
          </a:xfrm>
          <a:prstGeom prst="rect">
            <a:avLst/>
          </a:prstGeom>
          <a:noFill/>
          <a:ln w="9525">
            <a:noFill/>
            <a:miter lim="800000"/>
            <a:headEnd/>
            <a:tailEnd/>
          </a:ln>
        </p:spPr>
      </p:pic>
      <p:sp>
        <p:nvSpPr>
          <p:cNvPr id="10" name="Text Placeholder 9"/>
          <p:cNvSpPr>
            <a:spLocks noGrp="1"/>
          </p:cNvSpPr>
          <p:nvPr>
            <p:ph type="body" sz="quarter" idx="10"/>
          </p:nvPr>
        </p:nvSpPr>
        <p:spPr>
          <a:xfrm>
            <a:off x="1593580" y="957472"/>
            <a:ext cx="6781800" cy="5491163"/>
          </a:xfrm>
        </p:spPr>
        <p:txBody>
          <a:bodyPr/>
          <a:lstStyle>
            <a:lvl1pPr>
              <a:defRPr>
                <a:latin typeface="Optima" panose="020B0502050508020304" pitchFamily="34" charset="0"/>
              </a:defRPr>
            </a:lvl1pPr>
            <a:lvl2pPr>
              <a:defRPr>
                <a:latin typeface="Optima" panose="020B0502050508020304" pitchFamily="34" charset="0"/>
              </a:defRPr>
            </a:lvl2pPr>
            <a:lvl3pPr>
              <a:defRPr>
                <a:latin typeface="Optima" panose="020B0502050508020304" pitchFamily="34" charset="0"/>
              </a:defRPr>
            </a:lvl3pPr>
            <a:lvl4pPr>
              <a:defRPr>
                <a:latin typeface="Optima" panose="020B0502050508020304" pitchFamily="34" charset="0"/>
              </a:defRPr>
            </a:lvl4pPr>
            <a:lvl5pPr>
              <a:defRPr>
                <a:latin typeface="Optima" panose="020B05020505080203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14339878"/>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764874-546E-4DED-9EAF-64C51A415ACD}" type="datetimeFigureOut">
              <a:rPr lang="en-US" smtClean="0">
                <a:solidFill>
                  <a:prstClr val="black">
                    <a:tint val="75000"/>
                  </a:prstClr>
                </a:solidFill>
              </a:rPr>
              <a:pPr/>
              <a:t>10/28/2014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1298713" y="685800"/>
            <a:ext cx="8455089" cy="6172200"/>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a:t>
            </a:r>
            <a:endParaRPr lang="en-US" dirty="0">
              <a:solidFill>
                <a:prstClr val="white"/>
              </a:solidFill>
            </a:endParaRPr>
          </a:p>
        </p:txBody>
      </p:sp>
      <p:sp>
        <p:nvSpPr>
          <p:cNvPr id="11" name="Content Placeholder 2"/>
          <p:cNvSpPr>
            <a:spLocks noGrp="1"/>
          </p:cNvSpPr>
          <p:nvPr>
            <p:ph idx="1"/>
          </p:nvPr>
        </p:nvSpPr>
        <p:spPr>
          <a:xfrm>
            <a:off x="762000" y="904910"/>
            <a:ext cx="7863505" cy="5733979"/>
          </a:xfrm>
        </p:spPr>
        <p:txBody>
          <a:bodyPr/>
          <a:lstStyle>
            <a:lvl1pPr>
              <a:defRPr>
                <a:latin typeface="Optima" panose="020B0502050508020304" pitchFamily="34" charset="0"/>
              </a:defRPr>
            </a:lvl1pPr>
            <a:lvl2pPr>
              <a:defRPr>
                <a:latin typeface="Optima" panose="020B0502050508020304" pitchFamily="34" charset="0"/>
              </a:defRPr>
            </a:lvl2pPr>
            <a:lvl3pPr>
              <a:defRPr>
                <a:latin typeface="Optima" panose="020B0502050508020304" pitchFamily="34" charset="0"/>
              </a:defRPr>
            </a:lvl3pPr>
            <a:lvl4pPr>
              <a:defRPr>
                <a:latin typeface="Optima" panose="020B0502050508020304" pitchFamily="34" charset="0"/>
              </a:defRPr>
            </a:lvl4pPr>
            <a:lvl5pPr>
              <a:defRPr>
                <a:latin typeface="Optima" panose="020B05020505080203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3127525"/>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2366" y="962588"/>
            <a:ext cx="7239000" cy="54382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57521805"/>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
        <p:nvSpPr>
          <p:cNvPr id="17" name="Content Placeholder 2"/>
          <p:cNvSpPr>
            <a:spLocks noGrp="1"/>
          </p:cNvSpPr>
          <p:nvPr>
            <p:ph idx="13"/>
          </p:nvPr>
        </p:nvSpPr>
        <p:spPr>
          <a:xfrm>
            <a:off x="1592366" y="856572"/>
            <a:ext cx="7239000" cy="5867400"/>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1657854"/>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764874-546E-4DED-9EAF-64C51A415ACD}" type="datetimeFigureOut">
              <a:rPr lang="en-US" smtClean="0">
                <a:solidFill>
                  <a:prstClr val="black">
                    <a:tint val="75000"/>
                  </a:prstClr>
                </a:solidFill>
              </a:rPr>
              <a:pPr/>
              <a:t>10/28/2014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7176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79" r:id="rId4"/>
    <p:sldLayoutId id="2147483666" r:id="rId5"/>
    <p:sldLayoutId id="2147483667" r:id="rId6"/>
    <p:sldLayoutId id="2147483669" r:id="rId7"/>
    <p:sldLayoutId id="2147483670" r:id="rId8"/>
    <p:sldLayoutId id="2147483671" r:id="rId9"/>
    <p:sldLayoutId id="2147483672" r:id="rId10"/>
    <p:sldLayoutId id="2147483673" r:id="rId11"/>
    <p:sldLayoutId id="2147483678" r:id="rId12"/>
  </p:sldLayoutIdLst>
  <p:transition spd="med">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93983" y="3023848"/>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96231" y="3001416"/>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48631" y="3153816"/>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3576" y="1738547"/>
            <a:ext cx="7772400" cy="1470025"/>
          </a:xfrm>
        </p:spPr>
        <p:txBody>
          <a:bodyPr>
            <a:noAutofit/>
          </a:bodyPr>
          <a:lstStyle/>
          <a:p>
            <a:pPr algn="l"/>
            <a:r>
              <a:rPr lang="en-US" sz="4800" b="1" dirty="0" smtClean="0">
                <a:solidFill>
                  <a:schemeClr val="bg1">
                    <a:lumMod val="95000"/>
                  </a:schemeClr>
                </a:solidFill>
                <a:latin typeface="Charlemagne Std" pitchFamily="82" charset="0"/>
                <a:cs typeface="Adobe Devanagari" pitchFamily="18" charset="0"/>
              </a:rPr>
              <a:t>Fourth Sunday  </a:t>
            </a:r>
            <a:br>
              <a:rPr lang="en-US" sz="4800" b="1" dirty="0" smtClean="0">
                <a:solidFill>
                  <a:schemeClr val="bg1">
                    <a:lumMod val="95000"/>
                  </a:schemeClr>
                </a:solidFill>
                <a:latin typeface="Charlemagne Std" pitchFamily="82" charset="0"/>
                <a:cs typeface="Adobe Devanagari" pitchFamily="18" charset="0"/>
              </a:rPr>
            </a:br>
            <a:r>
              <a:rPr lang="en-US" sz="4800" b="1" dirty="0" smtClean="0">
                <a:solidFill>
                  <a:schemeClr val="bg1">
                    <a:lumMod val="95000"/>
                  </a:schemeClr>
                </a:solidFill>
                <a:latin typeface="Charlemagne Std" pitchFamily="82" charset="0"/>
                <a:cs typeface="Adobe Devanagari" pitchFamily="18" charset="0"/>
              </a:rPr>
              <a:t>in Advent</a:t>
            </a:r>
            <a:r>
              <a:rPr lang="en-US" sz="5400" b="1" dirty="0" smtClean="0">
                <a:solidFill>
                  <a:schemeClr val="bg1">
                    <a:lumMod val="95000"/>
                  </a:schemeClr>
                </a:solidFill>
                <a:latin typeface="Charlemagne Std" pitchFamily="82" charset="0"/>
                <a:cs typeface="Adobe Devanagari" pitchFamily="18" charset="0"/>
              </a:rPr>
              <a:t/>
            </a:r>
            <a:br>
              <a:rPr lang="en-US" sz="5400" b="1" dirty="0" smtClean="0">
                <a:solidFill>
                  <a:schemeClr val="bg1">
                    <a:lumMod val="95000"/>
                  </a:schemeClr>
                </a:solidFill>
                <a:latin typeface="Charlemagne Std" pitchFamily="82" charset="0"/>
                <a:cs typeface="Adobe Devanagari" pitchFamily="18" charset="0"/>
              </a:rPr>
            </a:br>
            <a:r>
              <a:rPr lang="en-US" sz="2400" b="1" dirty="0" smtClean="0">
                <a:solidFill>
                  <a:schemeClr val="bg1">
                    <a:lumMod val="95000"/>
                  </a:schemeClr>
                </a:solidFill>
                <a:latin typeface="Charlemagne Std" pitchFamily="82" charset="0"/>
                <a:cs typeface="Adobe Devanagari" pitchFamily="18" charset="0"/>
              </a:rPr>
              <a:t>Sunday, December 21</a:t>
            </a:r>
            <a:br>
              <a:rPr lang="en-US" sz="2400" b="1" dirty="0" smtClean="0">
                <a:solidFill>
                  <a:schemeClr val="bg1">
                    <a:lumMod val="95000"/>
                  </a:schemeClr>
                </a:solidFill>
                <a:latin typeface="Charlemagne Std" pitchFamily="82" charset="0"/>
                <a:cs typeface="Adobe Devanagari" pitchFamily="18" charset="0"/>
              </a:rPr>
            </a:br>
            <a:endParaRPr lang="en-US" sz="2400" b="1" dirty="0">
              <a:solidFill>
                <a:schemeClr val="bg1">
                  <a:lumMod val="95000"/>
                </a:schemeClr>
              </a:solidFill>
              <a:latin typeface="Charlemagne Std" pitchFamily="82" charset="0"/>
              <a:cs typeface="Adobe Devanagari" pitchFamily="18" charset="0"/>
            </a:endParaRPr>
          </a:p>
        </p:txBody>
      </p:sp>
      <p:sp>
        <p:nvSpPr>
          <p:cNvPr id="3" name="Subtitle 2"/>
          <p:cNvSpPr>
            <a:spLocks noGrp="1"/>
          </p:cNvSpPr>
          <p:nvPr>
            <p:ph type="subTitle" idx="1"/>
          </p:nvPr>
        </p:nvSpPr>
        <p:spPr>
          <a:xfrm>
            <a:off x="475105" y="3267194"/>
            <a:ext cx="6400800" cy="1752600"/>
          </a:xfrm>
        </p:spPr>
        <p:txBody>
          <a:bodyPr>
            <a:normAutofit/>
          </a:bodyPr>
          <a:lstStyle/>
          <a:p>
            <a:pPr marL="0" indent="0" algn="l">
              <a:spcBef>
                <a:spcPts val="0"/>
              </a:spcBef>
              <a:buNone/>
            </a:pPr>
            <a:r>
              <a:rPr lang="en-US" sz="2000" dirty="0" smtClean="0">
                <a:solidFill>
                  <a:srgbClr val="E0B9F1"/>
                </a:solidFill>
                <a:latin typeface="Segoe UI" panose="020B0502040204020203" pitchFamily="34" charset="0"/>
                <a:cs typeface="Segoe UI" panose="020B0502040204020203" pitchFamily="34" charset="0"/>
              </a:rPr>
              <a:t>Leader and Congregation</a:t>
            </a:r>
          </a:p>
        </p:txBody>
      </p:sp>
      <p:sp>
        <p:nvSpPr>
          <p:cNvPr id="4" name="Rectangle 3"/>
          <p:cNvSpPr/>
          <p:nvPr/>
        </p:nvSpPr>
        <p:spPr>
          <a:xfrm>
            <a:off x="493909" y="3753853"/>
            <a:ext cx="3212290" cy="338554"/>
          </a:xfrm>
          <a:prstGeom prst="rect">
            <a:avLst/>
          </a:prstGeom>
        </p:spPr>
        <p:txBody>
          <a:bodyPr wrap="none">
            <a:spAutoFit/>
          </a:bodyPr>
          <a:lstStyle/>
          <a:p>
            <a:r>
              <a:rPr lang="en-US" sz="1600" i="1" dirty="0" smtClean="0">
                <a:solidFill>
                  <a:srgbClr val="D8D3BA"/>
                </a:solidFill>
                <a:latin typeface="Segoe UI" panose="020B0502040204020203" pitchFamily="34" charset="0"/>
                <a:ea typeface="+mj-ea"/>
                <a:cs typeface="Segoe UI" panose="020B0502040204020203" pitchFamily="34" charset="0"/>
              </a:rPr>
              <a:t>Psalm 89:1-4, 19-26; Luke 1:26-38</a:t>
            </a:r>
            <a:endParaRPr lang="en-US" sz="1600" i="1" dirty="0">
              <a:solidFill>
                <a:srgbClr val="D8D3BA"/>
              </a:solidFill>
              <a:latin typeface="Segoe UI" panose="020B0502040204020203" pitchFamily="34" charset="0"/>
              <a:ea typeface="+mj-ea"/>
              <a:cs typeface="Segoe UI" panose="020B0502040204020203" pitchFamily="34" charset="0"/>
            </a:endParaRP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r="19171" b="25442"/>
          <a:stretch/>
        </p:blipFill>
        <p:spPr>
          <a:xfrm>
            <a:off x="2602651" y="3023848"/>
            <a:ext cx="6565099" cy="3900128"/>
          </a:xfrm>
          <a:prstGeom prst="rect">
            <a:avLst/>
          </a:prstGeom>
        </p:spPr>
      </p:pic>
      <p:pic>
        <p:nvPicPr>
          <p:cNvPr id="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6190" y="2965776"/>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5539664" y="3456626"/>
            <a:ext cx="501161" cy="41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6492884" y="3057938"/>
            <a:ext cx="501161" cy="41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7336964" y="3336218"/>
            <a:ext cx="501161" cy="41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 descr="hugecandle"/>
          <p:cNvPicPr>
            <a:picLocks noChangeAspect="1" noChangeArrowheads="1"/>
          </p:cNvPicPr>
          <p:nvPr/>
        </p:nvPicPr>
        <p:blipFill>
          <a:blip r:embed="rId4" cstate="print">
            <a:extLst>
              <a:ext uri="{28A0092B-C50C-407E-A947-70E740481C1C}">
                <a14:useLocalDpi xmlns:a14="http://schemas.microsoft.com/office/drawing/2010/main" val="0"/>
              </a:ext>
            </a:extLst>
          </a:blip>
          <a:srcRect b="58333"/>
          <a:stretch>
            <a:fillRect/>
          </a:stretch>
        </p:blipFill>
        <p:spPr bwMode="auto">
          <a:xfrm>
            <a:off x="8195448" y="3703027"/>
            <a:ext cx="455601" cy="379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 descr="hugecandle"/>
          <p:cNvPicPr>
            <a:picLocks noChangeAspect="1" noChangeArrowheads="1"/>
          </p:cNvPicPr>
          <p:nvPr/>
        </p:nvPicPr>
        <p:blipFill>
          <a:blip r:embed="rId4" cstate="print">
            <a:extLst>
              <a:ext uri="{28A0092B-C50C-407E-A947-70E740481C1C}">
                <a14:useLocalDpi xmlns:a14="http://schemas.microsoft.com/office/drawing/2010/main" val="0"/>
              </a:ext>
            </a:extLst>
          </a:blip>
          <a:srcRect b="58333"/>
          <a:stretch>
            <a:fillRect/>
          </a:stretch>
        </p:blipFill>
        <p:spPr bwMode="auto">
          <a:xfrm>
            <a:off x="4747184" y="3636300"/>
            <a:ext cx="501161" cy="33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41009" y="2214413"/>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PblogoCFwhite.eps"/>
          <p:cNvPicPr>
            <a:picLocks noChangeAspect="1"/>
          </p:cNvPicPr>
          <p:nvPr/>
        </p:nvPicPr>
        <p:blipFill>
          <a:blip r:embed="rId5"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52400" y="6263022"/>
            <a:ext cx="1491343" cy="566284"/>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023" y="449296"/>
            <a:ext cx="4804267" cy="923899"/>
          </a:xfrm>
          <a:prstGeom prst="rect">
            <a:avLst/>
          </a:prstGeom>
        </p:spPr>
      </p:pic>
      <p:pic>
        <p:nvPicPr>
          <p:cNvPr id="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38479" y="2765715"/>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5139578"/>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2300" y="399800"/>
            <a:ext cx="8534400" cy="5486400"/>
          </a:xfrm>
        </p:spPr>
        <p:txBody>
          <a:bodyPr>
            <a:normAutofit/>
          </a:bodyPr>
          <a:lstStyle/>
          <a:p>
            <a:pPr marL="0" indent="0">
              <a:buNone/>
            </a:pPr>
            <a:r>
              <a:rPr lang="en-US" b="1" dirty="0" smtClean="0">
                <a:solidFill>
                  <a:srgbClr val="3353A2"/>
                </a:solidFill>
                <a:latin typeface="Gabriola" panose="04040605051002020D02" pitchFamily="82" charset="0"/>
              </a:rPr>
              <a:t>One</a:t>
            </a:r>
          </a:p>
          <a:p>
            <a:pPr marL="0" indent="0">
              <a:buNone/>
            </a:pPr>
            <a:r>
              <a:rPr lang="en-US" sz="2400" dirty="0" smtClean="0">
                <a:solidFill>
                  <a:prstClr val="black"/>
                </a:solidFill>
              </a:rPr>
              <a:t>Please join me in the prayer of dedication.</a:t>
            </a:r>
          </a:p>
          <a:p>
            <a:pPr marL="0" indent="0">
              <a:buNone/>
            </a:pPr>
            <a:endParaRPr lang="en-US" sz="2400" dirty="0">
              <a:solidFill>
                <a:prstClr val="black"/>
              </a:solidFill>
            </a:endParaRPr>
          </a:p>
          <a:p>
            <a:pPr marL="0" indent="0">
              <a:buNone/>
            </a:pPr>
            <a:r>
              <a:rPr lang="en-US" b="1" dirty="0" smtClean="0">
                <a:solidFill>
                  <a:srgbClr val="3353A2"/>
                </a:solidFill>
                <a:latin typeface="Gabriola" panose="04040605051002020D02" pitchFamily="82" charset="0"/>
              </a:rPr>
              <a:t>Many</a:t>
            </a:r>
            <a:r>
              <a:rPr lang="en-US" sz="2800" dirty="0"/>
              <a:t>	</a:t>
            </a:r>
            <a:endParaRPr lang="en-US" sz="2800" dirty="0" smtClean="0"/>
          </a:p>
          <a:p>
            <a:pPr marL="0" indent="0">
              <a:buNone/>
            </a:pPr>
            <a:r>
              <a:rPr lang="en-US" sz="2400" b="1" dirty="0" smtClean="0">
                <a:solidFill>
                  <a:prstClr val="black"/>
                </a:solidFill>
              </a:rPr>
              <a:t>God of gracious love, we bring before you our gifts       and offerings, bringing also our thanks for those              leaders of the church who have come before us.                 Bless these gifts, that through them Jesus’ ministry             may go forward, and church leaders in need may               know that they continue to be held in your love                 and care. In </a:t>
            </a:r>
            <a:r>
              <a:rPr lang="en-US" sz="2400" b="1" dirty="0">
                <a:solidFill>
                  <a:prstClr val="black"/>
                </a:solidFill>
              </a:rPr>
              <a:t>J</a:t>
            </a:r>
            <a:r>
              <a:rPr lang="en-US" sz="2400" b="1" dirty="0" smtClean="0">
                <a:solidFill>
                  <a:prstClr val="black"/>
                </a:solidFill>
              </a:rPr>
              <a:t>esus’ name we pray. Amen.</a:t>
            </a:r>
            <a:endParaRPr lang="en-US" sz="2400" b="1" dirty="0">
              <a:solidFill>
                <a:prstClr val="black"/>
              </a:solidFill>
            </a:endParaRPr>
          </a:p>
          <a:p>
            <a:pPr marL="0" indent="0">
              <a:buNone/>
            </a:pPr>
            <a:endParaRPr lang="en-US" sz="2400" dirty="0">
              <a:solidFill>
                <a:prstClr val="black"/>
              </a:solidFill>
            </a:endParaRPr>
          </a:p>
        </p:txBody>
      </p:sp>
    </p:spTree>
    <p:extLst>
      <p:ext uri="{BB962C8B-B14F-4D97-AF65-F5344CB8AC3E}">
        <p14:creationId xmlns:p14="http://schemas.microsoft.com/office/powerpoint/2010/main" val="3913778236"/>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p:cNvPicPr>
          <p:nvPr/>
        </p:nvPicPr>
        <p:blipFill rotWithShape="1">
          <a:blip r:embed="rId2">
            <a:extLst>
              <a:ext uri="{28A0092B-C50C-407E-A947-70E740481C1C}">
                <a14:useLocalDpi xmlns:a14="http://schemas.microsoft.com/office/drawing/2010/main" val="0"/>
              </a:ext>
            </a:extLst>
          </a:blip>
          <a:srcRect t="2958" r="35874"/>
          <a:stretch/>
        </p:blipFill>
        <p:spPr bwMode="auto">
          <a:xfrm>
            <a:off x="304800" y="0"/>
            <a:ext cx="8839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8352" y="129092"/>
            <a:ext cx="3962400" cy="435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199" y="129091"/>
            <a:ext cx="3962400" cy="4511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502" y="373401"/>
            <a:ext cx="396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hugecandle"/>
          <p:cNvPicPr>
            <a:picLocks noChangeAspect="1" noChangeArrowheads="1"/>
          </p:cNvPicPr>
          <p:nvPr/>
        </p:nvPicPr>
        <p:blipFill>
          <a:blip r:embed="rId3">
            <a:extLst>
              <a:ext uri="{28A0092B-C50C-407E-A947-70E740481C1C}">
                <a14:useLocalDpi xmlns:a14="http://schemas.microsoft.com/office/drawing/2010/main" val="0"/>
              </a:ext>
            </a:extLst>
          </a:blip>
          <a:srcRect b="58333"/>
          <a:stretch>
            <a:fillRect/>
          </a:stretch>
        </p:blipFill>
        <p:spPr bwMode="auto">
          <a:xfrm>
            <a:off x="7091877" y="1629804"/>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52400"/>
            <a:ext cx="6400800" cy="515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078" t="127" r="3785" b="2811"/>
          <a:stretch/>
        </p:blipFill>
        <p:spPr>
          <a:xfrm>
            <a:off x="-2057401" y="449283"/>
            <a:ext cx="12611593" cy="8283039"/>
          </a:xfrm>
          <a:prstGeom prst="rect">
            <a:avLst/>
          </a:prstGeom>
        </p:spPr>
      </p:pic>
      <p:pic>
        <p:nvPicPr>
          <p:cNvPr id="7" name="Picture 3" descr="hugecandle"/>
          <p:cNvPicPr>
            <a:picLocks noChangeAspect="1" noChangeArrowheads="1"/>
          </p:cNvPicPr>
          <p:nvPr/>
        </p:nvPicPr>
        <p:blipFill>
          <a:blip r:embed="rId3">
            <a:extLst>
              <a:ext uri="{28A0092B-C50C-407E-A947-70E740481C1C}">
                <a14:useLocalDpi xmlns:a14="http://schemas.microsoft.com/office/drawing/2010/main" val="0"/>
              </a:ext>
            </a:extLst>
          </a:blip>
          <a:srcRect b="58333"/>
          <a:stretch>
            <a:fillRect/>
          </a:stretch>
        </p:blipFill>
        <p:spPr bwMode="auto">
          <a:xfrm>
            <a:off x="5719073" y="1145800"/>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hugecandle"/>
          <p:cNvPicPr>
            <a:picLocks noChangeAspect="1" noChangeArrowheads="1"/>
          </p:cNvPicPr>
          <p:nvPr/>
        </p:nvPicPr>
        <p:blipFill>
          <a:blip r:embed="rId3">
            <a:extLst>
              <a:ext uri="{28A0092B-C50C-407E-A947-70E740481C1C}">
                <a14:useLocalDpi xmlns:a14="http://schemas.microsoft.com/office/drawing/2010/main" val="0"/>
              </a:ext>
            </a:extLst>
          </a:blip>
          <a:srcRect b="58333"/>
          <a:stretch>
            <a:fillRect/>
          </a:stretch>
        </p:blipFill>
        <p:spPr bwMode="auto">
          <a:xfrm>
            <a:off x="2848100" y="1274450"/>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hugecandle"/>
          <p:cNvPicPr>
            <a:picLocks noChangeAspect="1" noChangeArrowheads="1"/>
          </p:cNvPicPr>
          <p:nvPr/>
        </p:nvPicPr>
        <p:blipFill>
          <a:blip r:embed="rId3">
            <a:extLst>
              <a:ext uri="{28A0092B-C50C-407E-A947-70E740481C1C}">
                <a14:useLocalDpi xmlns:a14="http://schemas.microsoft.com/office/drawing/2010/main" val="0"/>
              </a:ext>
            </a:extLst>
          </a:blip>
          <a:srcRect b="58333"/>
          <a:stretch>
            <a:fillRect/>
          </a:stretch>
        </p:blipFill>
        <p:spPr bwMode="auto">
          <a:xfrm>
            <a:off x="1632973" y="1473910"/>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3835273"/>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200"/>
            <a:ext cx="9220200" cy="6934200"/>
          </a:xfrm>
          <a:prstGeom prst="rect">
            <a:avLst/>
          </a:prstGeom>
        </p:spPr>
      </p:pic>
    </p:spTree>
    <p:extLst>
      <p:ext uri="{BB962C8B-B14F-4D97-AF65-F5344CB8AC3E}">
        <p14:creationId xmlns:p14="http://schemas.microsoft.com/office/powerpoint/2010/main" val="388095019"/>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0950" y="475172"/>
            <a:ext cx="8077200" cy="1200329"/>
          </a:xfrm>
          <a:prstGeom prst="rect">
            <a:avLst/>
          </a:prstGeom>
        </p:spPr>
        <p:txBody>
          <a:bodyPr wrap="square">
            <a:spAutoFit/>
          </a:bodyPr>
          <a:lstStyle/>
          <a:p>
            <a:r>
              <a:rPr lang="en-US" sz="5400" dirty="0" smtClean="0">
                <a:solidFill>
                  <a:srgbClr val="333399"/>
                </a:solidFill>
                <a:latin typeface="Gabriola" panose="04040605051002020D02" pitchFamily="82" charset="0"/>
              </a:rPr>
              <a:t>Fourth Sunday in Advent</a:t>
            </a:r>
            <a:endParaRPr lang="en-US" sz="5400" dirty="0">
              <a:solidFill>
                <a:srgbClr val="333399"/>
              </a:solidFill>
              <a:latin typeface="Gabriola" panose="04040605051002020D02" pitchFamily="82" charset="0"/>
            </a:endParaRPr>
          </a:p>
          <a:p>
            <a:endParaRPr lang="en-US" dirty="0" smtClean="0">
              <a:latin typeface="Segoe UI" panose="020B0502040204020203" pitchFamily="34" charset="0"/>
              <a:cs typeface="Segoe UI" panose="020B0502040204020203" pitchFamily="34" charset="0"/>
            </a:endParaRPr>
          </a:p>
        </p:txBody>
      </p:sp>
      <p:sp>
        <p:nvSpPr>
          <p:cNvPr id="20" name="Rectangle 19"/>
          <p:cNvSpPr/>
          <p:nvPr/>
        </p:nvSpPr>
        <p:spPr>
          <a:xfrm>
            <a:off x="509652" y="1231075"/>
            <a:ext cx="7162800" cy="2616101"/>
          </a:xfrm>
          <a:prstGeom prst="rect">
            <a:avLst/>
          </a:prstGeom>
        </p:spPr>
        <p:txBody>
          <a:bodyPr wrap="square">
            <a:spAutoFit/>
          </a:bodyPr>
          <a:lstStyle/>
          <a:p>
            <a:r>
              <a:rPr lang="en-US" sz="2000" i="1" dirty="0">
                <a:solidFill>
                  <a:schemeClr val="bg2">
                    <a:lumMod val="50000"/>
                  </a:schemeClr>
                </a:solidFill>
                <a:latin typeface="Segoe UI" panose="020B0502040204020203" pitchFamily="34" charset="0"/>
                <a:cs typeface="Segoe UI" panose="020B0502040204020203" pitchFamily="34" charset="0"/>
              </a:rPr>
              <a:t>A lay person or persons may be invited forward to lead the congregation. </a:t>
            </a:r>
            <a:endParaRPr lang="en-US" sz="2000" i="1" dirty="0" smtClean="0">
              <a:solidFill>
                <a:schemeClr val="bg2">
                  <a:lumMod val="50000"/>
                </a:schemeClr>
              </a:solidFill>
              <a:latin typeface="Segoe UI" panose="020B0502040204020203" pitchFamily="34" charset="0"/>
              <a:cs typeface="Segoe UI" panose="020B0502040204020203" pitchFamily="34" charset="0"/>
            </a:endParaRPr>
          </a:p>
          <a:p>
            <a:endParaRPr lang="en-US" sz="2400" dirty="0" smtClean="0">
              <a:latin typeface="Segoe UI" panose="020B0502040204020203" pitchFamily="34" charset="0"/>
              <a:cs typeface="Segoe UI" panose="020B0502040204020203" pitchFamily="34" charset="0"/>
            </a:endParaRPr>
          </a:p>
          <a:p>
            <a:endParaRPr lang="en-US" sz="2400" dirty="0" smtClean="0">
              <a:latin typeface="Segoe UI" panose="020B0502040204020203" pitchFamily="34" charset="0"/>
              <a:cs typeface="Segoe UI" panose="020B0502040204020203" pitchFamily="34" charset="0"/>
            </a:endParaRPr>
          </a:p>
          <a:p>
            <a:pPr lvl="0"/>
            <a:r>
              <a:rPr lang="en-US" sz="2800" b="1" dirty="0" smtClean="0">
                <a:solidFill>
                  <a:srgbClr val="3353A2"/>
                </a:solidFill>
                <a:latin typeface="Gabriola" panose="04040605051002020D02" pitchFamily="82" charset="0"/>
              </a:rPr>
              <a:t>One  </a:t>
            </a:r>
            <a:r>
              <a:rPr lang="en-US" sz="2400" i="1" dirty="0" smtClean="0">
                <a:solidFill>
                  <a:schemeClr val="bg2">
                    <a:lumMod val="50000"/>
                  </a:schemeClr>
                </a:solidFill>
                <a:latin typeface="Gabriola" panose="04040605051002020D02" pitchFamily="82" charset="0"/>
              </a:rPr>
              <a:t>(or Leader)</a:t>
            </a:r>
            <a:endParaRPr lang="en-US" sz="2400" i="1" dirty="0">
              <a:solidFill>
                <a:schemeClr val="bg2">
                  <a:lumMod val="50000"/>
                </a:schemeClr>
              </a:solidFill>
              <a:latin typeface="Gabriola" panose="04040605051002020D02" pitchFamily="82" charset="0"/>
            </a:endParaRPr>
          </a:p>
          <a:p>
            <a:r>
              <a:rPr lang="en-US" sz="2400" dirty="0" smtClean="0">
                <a:latin typeface="Segoe UI" panose="020B0502040204020203" pitchFamily="34" charset="0"/>
                <a:cs typeface="Segoe UI" panose="020B0502040204020203" pitchFamily="34" charset="0"/>
              </a:rPr>
              <a:t>Before </a:t>
            </a:r>
            <a:r>
              <a:rPr lang="en-US" sz="2400" dirty="0">
                <a:latin typeface="Segoe UI" panose="020B0502040204020203" pitchFamily="34" charset="0"/>
                <a:cs typeface="Segoe UI" panose="020B0502040204020203" pitchFamily="34" charset="0"/>
              </a:rPr>
              <a:t>we light the first Advent candle, please join me </a:t>
            </a:r>
            <a:r>
              <a:rPr lang="en-US" sz="2400" dirty="0" smtClean="0">
                <a:latin typeface="Segoe UI" panose="020B0502040204020203" pitchFamily="34" charset="0"/>
                <a:cs typeface="Segoe UI" panose="020B0502040204020203" pitchFamily="34" charset="0"/>
              </a:rPr>
              <a:t>in a </a:t>
            </a:r>
            <a:r>
              <a:rPr lang="en-US" sz="2400" dirty="0">
                <a:latin typeface="Segoe UI" panose="020B0502040204020203" pitchFamily="34" charset="0"/>
                <a:cs typeface="Segoe UI" panose="020B0502040204020203" pitchFamily="34" charset="0"/>
              </a:rPr>
              <a:t>litany of </a:t>
            </a:r>
            <a:r>
              <a:rPr lang="en-US" sz="2400" dirty="0" smtClean="0">
                <a:latin typeface="Segoe UI" panose="020B0502040204020203" pitchFamily="34" charset="0"/>
                <a:cs typeface="Segoe UI" panose="020B0502040204020203" pitchFamily="34" charset="0"/>
              </a:rPr>
              <a:t>preparation…</a:t>
            </a:r>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170692522"/>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0863" y="250375"/>
            <a:ext cx="8534400" cy="5486400"/>
          </a:xfrm>
        </p:spPr>
        <p:txBody>
          <a:bodyPr>
            <a:noAutofit/>
          </a:bodyPr>
          <a:lstStyle/>
          <a:p>
            <a:pPr marL="0" lvl="0" indent="0">
              <a:spcBef>
                <a:spcPts val="0"/>
              </a:spcBef>
              <a:spcAft>
                <a:spcPts val="300"/>
              </a:spcAft>
              <a:buNone/>
            </a:pPr>
            <a:r>
              <a:rPr lang="en-US" b="1" dirty="0" smtClean="0">
                <a:solidFill>
                  <a:srgbClr val="3353A2"/>
                </a:solidFill>
                <a:latin typeface="Gabriola" panose="04040605051002020D02" pitchFamily="82" charset="0"/>
              </a:rPr>
              <a:t>One</a:t>
            </a:r>
            <a:endParaRPr lang="en-US" dirty="0" smtClean="0">
              <a:solidFill>
                <a:srgbClr val="3353A2"/>
              </a:solidFill>
              <a:latin typeface="Gabriola" panose="04040605051002020D02" pitchFamily="82" charset="0"/>
            </a:endParaRPr>
          </a:p>
          <a:p>
            <a:pPr marL="0" lvl="0" indent="0">
              <a:spcBef>
                <a:spcPts val="0"/>
              </a:spcBef>
              <a:spcAft>
                <a:spcPts val="300"/>
              </a:spcAft>
              <a:buNone/>
            </a:pPr>
            <a:r>
              <a:rPr lang="en-US" sz="2400" dirty="0" smtClean="0">
                <a:solidFill>
                  <a:prstClr val="black"/>
                </a:solidFill>
              </a:rPr>
              <a:t>There is a light drawing near – a light that will soon enter this world in the most unlikely of places, by the most unlikely of mothers.</a:t>
            </a:r>
          </a:p>
          <a:p>
            <a:pPr marL="0" lvl="0" indent="0">
              <a:spcBef>
                <a:spcPts val="0"/>
              </a:spcBef>
              <a:spcAft>
                <a:spcPts val="300"/>
              </a:spcAft>
              <a:buNone/>
            </a:pPr>
            <a:endParaRPr lang="en-US" sz="700" dirty="0">
              <a:solidFill>
                <a:prstClr val="black"/>
              </a:solidFill>
            </a:endParaRPr>
          </a:p>
          <a:p>
            <a:pPr marL="0" indent="0">
              <a:spcBef>
                <a:spcPts val="0"/>
              </a:spcBef>
              <a:spcAft>
                <a:spcPts val="300"/>
              </a:spcAft>
              <a:buNone/>
            </a:pPr>
            <a:r>
              <a:rPr lang="en-US" b="1" dirty="0">
                <a:solidFill>
                  <a:srgbClr val="3353A2"/>
                </a:solidFill>
                <a:latin typeface="Gabriola" panose="04040605051002020D02" pitchFamily="82" charset="0"/>
              </a:rPr>
              <a:t>Many</a:t>
            </a:r>
          </a:p>
          <a:p>
            <a:pPr marL="0" lvl="0" indent="0">
              <a:spcBef>
                <a:spcPts val="0"/>
              </a:spcBef>
              <a:spcAft>
                <a:spcPts val="300"/>
              </a:spcAft>
              <a:buNone/>
            </a:pPr>
            <a:r>
              <a:rPr lang="en-US" sz="2400" b="1" dirty="0" smtClean="0">
                <a:solidFill>
                  <a:prstClr val="black"/>
                </a:solidFill>
              </a:rPr>
              <a:t>It is a light that promises hope.</a:t>
            </a:r>
            <a:endParaRPr lang="en-US" sz="2400" b="1" dirty="0">
              <a:solidFill>
                <a:prstClr val="black"/>
              </a:solidFill>
            </a:endParaRPr>
          </a:p>
          <a:p>
            <a:pPr marL="0" lvl="0" indent="0">
              <a:spcBef>
                <a:spcPts val="0"/>
              </a:spcBef>
              <a:spcAft>
                <a:spcPts val="300"/>
              </a:spcAft>
              <a:buNone/>
            </a:pPr>
            <a:endParaRPr lang="en-US" sz="700" dirty="0" smtClean="0">
              <a:solidFill>
                <a:prstClr val="black"/>
              </a:solidFill>
            </a:endParaRPr>
          </a:p>
          <a:p>
            <a:pPr marL="0" lvl="0" indent="0">
              <a:spcBef>
                <a:spcPts val="0"/>
              </a:spcBef>
              <a:spcAft>
                <a:spcPts val="300"/>
              </a:spcAft>
              <a:buNone/>
            </a:pPr>
            <a:r>
              <a:rPr lang="en-US" b="1" dirty="0" smtClean="0">
                <a:solidFill>
                  <a:srgbClr val="3353A2"/>
                </a:solidFill>
                <a:latin typeface="Gabriola" panose="04040605051002020D02" pitchFamily="82" charset="0"/>
              </a:rPr>
              <a:t>One</a:t>
            </a:r>
          </a:p>
          <a:p>
            <a:pPr marL="0" lvl="0" indent="0">
              <a:spcBef>
                <a:spcPts val="0"/>
              </a:spcBef>
              <a:spcAft>
                <a:spcPts val="300"/>
              </a:spcAft>
              <a:buNone/>
            </a:pPr>
            <a:r>
              <a:rPr lang="en-US" sz="2400" dirty="0" smtClean="0">
                <a:solidFill>
                  <a:prstClr val="black"/>
                </a:solidFill>
              </a:rPr>
              <a:t>It is only a faint glow in the distance, like a new star blooming in the night, but it cannot be contained. It will topple empires, heal the sick, and touch the weary heart.</a:t>
            </a:r>
          </a:p>
          <a:p>
            <a:pPr marL="0" indent="0">
              <a:spcBef>
                <a:spcPts val="0"/>
              </a:spcBef>
              <a:spcAft>
                <a:spcPts val="300"/>
              </a:spcAft>
              <a:buNone/>
            </a:pPr>
            <a:r>
              <a:rPr lang="en-US" b="1" dirty="0">
                <a:solidFill>
                  <a:srgbClr val="3353A2"/>
                </a:solidFill>
                <a:latin typeface="Gabriola" panose="04040605051002020D02" pitchFamily="82" charset="0"/>
              </a:rPr>
              <a:t>Many</a:t>
            </a:r>
          </a:p>
          <a:p>
            <a:pPr marL="0" lvl="0" indent="0">
              <a:spcBef>
                <a:spcPts val="0"/>
              </a:spcBef>
              <a:spcAft>
                <a:spcPts val="300"/>
              </a:spcAft>
              <a:buNone/>
            </a:pPr>
            <a:r>
              <a:rPr lang="en-US" sz="2400" b="1" dirty="0" smtClean="0">
                <a:solidFill>
                  <a:prstClr val="black"/>
                </a:solidFill>
              </a:rPr>
              <a:t>It is a light that brings peace.</a:t>
            </a:r>
            <a:endParaRPr lang="en-US" sz="2400" b="1" dirty="0">
              <a:solidFill>
                <a:prstClr val="black"/>
              </a:solidFill>
            </a:endParaRPr>
          </a:p>
          <a:p>
            <a:pPr marL="0" lvl="0" indent="0">
              <a:spcBef>
                <a:spcPts val="0"/>
              </a:spcBef>
              <a:spcAft>
                <a:spcPts val="300"/>
              </a:spcAft>
              <a:buNone/>
            </a:pPr>
            <a:endParaRPr lang="en-US" sz="2400" dirty="0">
              <a:solidFill>
                <a:prstClr val="black"/>
              </a:solidFill>
            </a:endParaRPr>
          </a:p>
          <a:p>
            <a:pPr marL="0" lvl="0" indent="0">
              <a:spcBef>
                <a:spcPts val="0"/>
              </a:spcBef>
              <a:spcAft>
                <a:spcPts val="300"/>
              </a:spcAft>
              <a:buNone/>
            </a:pPr>
            <a:endParaRPr lang="en-US" sz="2400" dirty="0">
              <a:solidFill>
                <a:prstClr val="black"/>
              </a:solidFill>
            </a:endParaRPr>
          </a:p>
          <a:p>
            <a:pPr marL="0" lvl="0" indent="0">
              <a:spcBef>
                <a:spcPts val="0"/>
              </a:spcBef>
              <a:spcAft>
                <a:spcPts val="300"/>
              </a:spcAft>
              <a:buNone/>
            </a:pPr>
            <a:endParaRPr lang="en-US" sz="700" dirty="0" smtClean="0">
              <a:solidFill>
                <a:prstClr val="black"/>
              </a:solidFill>
            </a:endParaRPr>
          </a:p>
          <a:p>
            <a:endParaRPr lang="en-US" dirty="0"/>
          </a:p>
        </p:txBody>
      </p:sp>
    </p:spTree>
    <p:extLst>
      <p:ext uri="{BB962C8B-B14F-4D97-AF65-F5344CB8AC3E}">
        <p14:creationId xmlns:p14="http://schemas.microsoft.com/office/powerpoint/2010/main" val="3569870515"/>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8988" y="333500"/>
            <a:ext cx="8534400" cy="5486400"/>
          </a:xfrm>
        </p:spPr>
        <p:txBody>
          <a:bodyPr>
            <a:normAutofit fontScale="77500" lnSpcReduction="20000"/>
          </a:bodyPr>
          <a:lstStyle/>
          <a:p>
            <a:pPr marL="0" indent="0">
              <a:spcBef>
                <a:spcPts val="0"/>
              </a:spcBef>
              <a:spcAft>
                <a:spcPts val="300"/>
              </a:spcAft>
              <a:buNone/>
            </a:pPr>
            <a:r>
              <a:rPr lang="en-US" sz="4100" b="1" dirty="0" smtClean="0">
                <a:solidFill>
                  <a:srgbClr val="3353A2"/>
                </a:solidFill>
                <a:latin typeface="Gabriola" panose="04040605051002020D02" pitchFamily="82" charset="0"/>
              </a:rPr>
              <a:t>One</a:t>
            </a:r>
            <a:r>
              <a:rPr lang="en-US" sz="2800" dirty="0"/>
              <a:t>	</a:t>
            </a:r>
            <a:endParaRPr lang="en-US" sz="2800" dirty="0" smtClean="0"/>
          </a:p>
          <a:p>
            <a:pPr marL="0" indent="0">
              <a:lnSpc>
                <a:spcPct val="120000"/>
              </a:lnSpc>
              <a:spcBef>
                <a:spcPts val="0"/>
              </a:spcBef>
              <a:spcAft>
                <a:spcPts val="300"/>
              </a:spcAft>
              <a:buNone/>
            </a:pPr>
            <a:r>
              <a:rPr lang="en-US" sz="2800" dirty="0" smtClean="0">
                <a:solidFill>
                  <a:prstClr val="black"/>
                </a:solidFill>
              </a:rPr>
              <a:t>The light is a promise, the same promise that the angel Gabriel whispered to Mary so long ago: “Emmanuel,” as if to say, “the Eternal is right here with us.”</a:t>
            </a:r>
          </a:p>
          <a:p>
            <a:pPr marL="0" indent="0">
              <a:spcBef>
                <a:spcPts val="0"/>
              </a:spcBef>
              <a:spcAft>
                <a:spcPts val="300"/>
              </a:spcAft>
              <a:buNone/>
            </a:pPr>
            <a:endParaRPr lang="en-US" sz="2300" dirty="0">
              <a:solidFill>
                <a:prstClr val="black"/>
              </a:solidFill>
            </a:endParaRPr>
          </a:p>
          <a:p>
            <a:pPr marL="0" indent="0">
              <a:spcBef>
                <a:spcPts val="0"/>
              </a:spcBef>
              <a:spcAft>
                <a:spcPts val="300"/>
              </a:spcAft>
              <a:buNone/>
            </a:pPr>
            <a:r>
              <a:rPr lang="en-US" sz="4100" b="1" dirty="0" smtClean="0">
                <a:solidFill>
                  <a:srgbClr val="3353A2"/>
                </a:solidFill>
                <a:latin typeface="Gabriola" panose="04040605051002020D02" pitchFamily="82" charset="0"/>
              </a:rPr>
              <a:t>Many</a:t>
            </a:r>
            <a:r>
              <a:rPr lang="en-US" sz="2800" dirty="0"/>
              <a:t>	</a:t>
            </a:r>
            <a:endParaRPr lang="en-US" sz="2800" dirty="0" smtClean="0"/>
          </a:p>
          <a:p>
            <a:pPr marL="0" indent="0">
              <a:spcBef>
                <a:spcPts val="0"/>
              </a:spcBef>
              <a:spcAft>
                <a:spcPts val="300"/>
              </a:spcAft>
              <a:buNone/>
            </a:pPr>
            <a:r>
              <a:rPr lang="en-US" sz="2800" b="1" dirty="0" smtClean="0">
                <a:solidFill>
                  <a:prstClr val="black"/>
                </a:solidFill>
              </a:rPr>
              <a:t>It is a light that promises joy.</a:t>
            </a:r>
            <a:endParaRPr lang="en-US" sz="2800" b="1" dirty="0">
              <a:solidFill>
                <a:prstClr val="black"/>
              </a:solidFill>
            </a:endParaRPr>
          </a:p>
          <a:p>
            <a:pPr marL="0" indent="0">
              <a:spcBef>
                <a:spcPts val="0"/>
              </a:spcBef>
              <a:spcAft>
                <a:spcPts val="300"/>
              </a:spcAft>
              <a:buNone/>
            </a:pPr>
            <a:endParaRPr lang="en-US" sz="2800" b="1" dirty="0" smtClean="0">
              <a:solidFill>
                <a:srgbClr val="3353A2"/>
              </a:solidFill>
              <a:latin typeface="Gabriola" panose="04040605051002020D02" pitchFamily="82" charset="0"/>
            </a:endParaRPr>
          </a:p>
          <a:p>
            <a:pPr marL="0" indent="0">
              <a:spcBef>
                <a:spcPts val="0"/>
              </a:spcBef>
              <a:spcAft>
                <a:spcPts val="300"/>
              </a:spcAft>
              <a:buNone/>
            </a:pPr>
            <a:r>
              <a:rPr lang="en-US" sz="4100" b="1" dirty="0" smtClean="0">
                <a:solidFill>
                  <a:srgbClr val="3353A2"/>
                </a:solidFill>
                <a:latin typeface="Gabriola" panose="04040605051002020D02" pitchFamily="82" charset="0"/>
              </a:rPr>
              <a:t>One</a:t>
            </a:r>
            <a:r>
              <a:rPr lang="en-US" sz="2800" dirty="0"/>
              <a:t>	</a:t>
            </a:r>
          </a:p>
          <a:p>
            <a:pPr marL="0" indent="0">
              <a:lnSpc>
                <a:spcPct val="120000"/>
              </a:lnSpc>
              <a:spcBef>
                <a:spcPts val="0"/>
              </a:spcBef>
              <a:spcAft>
                <a:spcPts val="300"/>
              </a:spcAft>
              <a:buNone/>
            </a:pPr>
            <a:r>
              <a:rPr lang="en-US" sz="2800" dirty="0" smtClean="0">
                <a:solidFill>
                  <a:prstClr val="black"/>
                </a:solidFill>
              </a:rPr>
              <a:t>The light is coming, as surely as God’s love is steadfast. Its radiant reach is limitless, enveloping each one of us with a love that knows no bounds.</a:t>
            </a:r>
            <a:endParaRPr lang="en-US" sz="2800" dirty="0">
              <a:solidFill>
                <a:prstClr val="black"/>
              </a:solidFill>
            </a:endParaRPr>
          </a:p>
          <a:p>
            <a:pPr marL="0" indent="0">
              <a:spcBef>
                <a:spcPts val="0"/>
              </a:spcBef>
              <a:spcAft>
                <a:spcPts val="300"/>
              </a:spcAft>
              <a:buNone/>
            </a:pPr>
            <a:endParaRPr lang="en-US" sz="2800" dirty="0">
              <a:solidFill>
                <a:prstClr val="black"/>
              </a:solidFill>
            </a:endParaRPr>
          </a:p>
          <a:p>
            <a:pPr marL="0" indent="0">
              <a:spcBef>
                <a:spcPts val="0"/>
              </a:spcBef>
              <a:spcAft>
                <a:spcPts val="300"/>
              </a:spcAft>
              <a:buNone/>
            </a:pPr>
            <a:r>
              <a:rPr lang="en-US" sz="4100" b="1" dirty="0">
                <a:solidFill>
                  <a:srgbClr val="3353A2"/>
                </a:solidFill>
                <a:latin typeface="Gabriola" panose="04040605051002020D02" pitchFamily="82" charset="0"/>
              </a:rPr>
              <a:t>Many</a:t>
            </a:r>
            <a:r>
              <a:rPr lang="en-US" sz="2800" dirty="0"/>
              <a:t>	</a:t>
            </a:r>
          </a:p>
          <a:p>
            <a:pPr marL="0" indent="0">
              <a:spcBef>
                <a:spcPts val="0"/>
              </a:spcBef>
              <a:spcAft>
                <a:spcPts val="300"/>
              </a:spcAft>
              <a:buNone/>
            </a:pPr>
            <a:r>
              <a:rPr lang="en-US" sz="2800" b="1" dirty="0">
                <a:solidFill>
                  <a:prstClr val="black"/>
                </a:solidFill>
              </a:rPr>
              <a:t>It is a light that </a:t>
            </a:r>
            <a:r>
              <a:rPr lang="en-US" sz="2800" b="1" dirty="0" smtClean="0">
                <a:solidFill>
                  <a:prstClr val="black"/>
                </a:solidFill>
              </a:rPr>
              <a:t>brings us love.</a:t>
            </a:r>
            <a:endParaRPr lang="en-US" sz="2800" b="1" dirty="0">
              <a:solidFill>
                <a:prstClr val="black"/>
              </a:solidFill>
            </a:endParaRPr>
          </a:p>
          <a:p>
            <a:endParaRPr lang="en-US" dirty="0"/>
          </a:p>
        </p:txBody>
      </p:sp>
    </p:spTree>
    <p:extLst>
      <p:ext uri="{BB962C8B-B14F-4D97-AF65-F5344CB8AC3E}">
        <p14:creationId xmlns:p14="http://schemas.microsoft.com/office/powerpoint/2010/main" val="1349986017"/>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8988" y="404750"/>
            <a:ext cx="8534400" cy="5486400"/>
          </a:xfrm>
        </p:spPr>
        <p:txBody>
          <a:bodyPr/>
          <a:lstStyle/>
          <a:p>
            <a:pPr marL="0" indent="0">
              <a:buNone/>
            </a:pPr>
            <a:r>
              <a:rPr lang="en-US" b="1" dirty="0" smtClean="0">
                <a:solidFill>
                  <a:srgbClr val="3353A2"/>
                </a:solidFill>
                <a:latin typeface="Gabriola" panose="04040605051002020D02" pitchFamily="82" charset="0"/>
              </a:rPr>
              <a:t>One</a:t>
            </a:r>
            <a:r>
              <a:rPr lang="en-US" dirty="0"/>
              <a:t>	</a:t>
            </a:r>
            <a:endParaRPr lang="en-US" dirty="0" smtClean="0"/>
          </a:p>
          <a:p>
            <a:pPr marL="0" indent="0">
              <a:buNone/>
            </a:pPr>
            <a:r>
              <a:rPr lang="en-US" sz="2400" dirty="0" smtClean="0">
                <a:solidFill>
                  <a:prstClr val="black"/>
                </a:solidFill>
              </a:rPr>
              <a:t>Today we light four candles, four small beacons in a sea of shadow. May they be signs for us, shining into our everyday lives with a spark of hope for Monday’s worries, a warm glow of peace for Tuesday’s spats and squabbles, a glimmer of joy for Wednesday’s holiday melancholy, and a love that welcomes, like a brightly-lit doorway, at the weary week’s end.</a:t>
            </a:r>
          </a:p>
          <a:p>
            <a:pPr marL="0" indent="0">
              <a:buNone/>
            </a:pPr>
            <a:endParaRPr lang="en-US" sz="2000" dirty="0">
              <a:solidFill>
                <a:prstClr val="black"/>
              </a:solidFill>
            </a:endParaRPr>
          </a:p>
          <a:p>
            <a:endParaRPr lang="en-US" dirty="0"/>
          </a:p>
        </p:txBody>
      </p:sp>
    </p:spTree>
    <p:extLst>
      <p:ext uri="{BB962C8B-B14F-4D97-AF65-F5344CB8AC3E}">
        <p14:creationId xmlns:p14="http://schemas.microsoft.com/office/powerpoint/2010/main" val="1427664168"/>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37113" y="179125"/>
            <a:ext cx="7089912" cy="5638800"/>
          </a:xfrm>
        </p:spPr>
        <p:txBody>
          <a:bodyPr>
            <a:noAutofit/>
          </a:bodyPr>
          <a:lstStyle/>
          <a:p>
            <a:pPr marL="0" indent="0">
              <a:spcBef>
                <a:spcPts val="0"/>
              </a:spcBef>
              <a:buNone/>
            </a:pPr>
            <a:r>
              <a:rPr lang="en-US" sz="4800" dirty="0">
                <a:solidFill>
                  <a:srgbClr val="333399"/>
                </a:solidFill>
                <a:latin typeface="Gabriola" panose="04040605051002020D02" pitchFamily="82" charset="0"/>
                <a:cs typeface="+mn-cs"/>
              </a:rPr>
              <a:t>Lighting</a:t>
            </a:r>
            <a:r>
              <a:rPr lang="en-US" sz="4400" dirty="0">
                <a:solidFill>
                  <a:srgbClr val="333399"/>
                </a:solidFill>
                <a:latin typeface="Gabriola" panose="04040605051002020D02" pitchFamily="82" charset="0"/>
                <a:cs typeface="+mn-cs"/>
              </a:rPr>
              <a:t> the </a:t>
            </a:r>
            <a:r>
              <a:rPr lang="en-US" sz="4400" dirty="0" smtClean="0">
                <a:solidFill>
                  <a:srgbClr val="333399"/>
                </a:solidFill>
                <a:latin typeface="Gabriola" panose="04040605051002020D02" pitchFamily="82" charset="0"/>
                <a:cs typeface="+mn-cs"/>
              </a:rPr>
              <a:t>First Four Candles</a:t>
            </a:r>
            <a:endParaRPr lang="en-US" sz="4400" dirty="0">
              <a:solidFill>
                <a:srgbClr val="333399"/>
              </a:solidFill>
              <a:latin typeface="Gabriola" panose="04040605051002020D02" pitchFamily="82" charset="0"/>
              <a:cs typeface="+mn-cs"/>
            </a:endParaRPr>
          </a:p>
          <a:p>
            <a:pPr marL="0" indent="0">
              <a:spcBef>
                <a:spcPts val="0"/>
              </a:spcBef>
              <a:buNone/>
            </a:pPr>
            <a:endParaRPr lang="en-US" sz="300" i="1" dirty="0" smtClean="0">
              <a:solidFill>
                <a:schemeClr val="bg2">
                  <a:lumMod val="50000"/>
                </a:schemeClr>
              </a:solidFill>
            </a:endParaRPr>
          </a:p>
          <a:p>
            <a:pPr marL="0" indent="0">
              <a:lnSpc>
                <a:spcPct val="120000"/>
              </a:lnSpc>
              <a:spcBef>
                <a:spcPts val="0"/>
              </a:spcBef>
              <a:buNone/>
            </a:pPr>
            <a:r>
              <a:rPr lang="en-US" sz="1600" i="1" dirty="0" smtClean="0">
                <a:solidFill>
                  <a:schemeClr val="bg2">
                    <a:lumMod val="50000"/>
                  </a:schemeClr>
                </a:solidFill>
              </a:rPr>
              <a:t>As </a:t>
            </a:r>
            <a:r>
              <a:rPr lang="en-US" sz="1600" i="1" dirty="0">
                <a:solidFill>
                  <a:schemeClr val="bg2">
                    <a:lumMod val="50000"/>
                  </a:schemeClr>
                </a:solidFill>
              </a:rPr>
              <a:t>the </a:t>
            </a:r>
            <a:r>
              <a:rPr lang="en-US" sz="1600" i="1" dirty="0" smtClean="0">
                <a:solidFill>
                  <a:schemeClr val="bg2">
                    <a:lumMod val="50000"/>
                  </a:schemeClr>
                </a:solidFill>
              </a:rPr>
              <a:t>four candles are </a:t>
            </a:r>
            <a:r>
              <a:rPr lang="en-US" sz="1600" i="1" dirty="0">
                <a:solidFill>
                  <a:schemeClr val="bg2">
                    <a:lumMod val="50000"/>
                  </a:schemeClr>
                </a:solidFill>
              </a:rPr>
              <a:t>lit, the congregation may sing “Drawing Nearer” </a:t>
            </a:r>
            <a:r>
              <a:rPr lang="en-US" sz="1600" i="1" dirty="0" smtClean="0">
                <a:solidFill>
                  <a:schemeClr val="bg2">
                    <a:lumMod val="50000"/>
                  </a:schemeClr>
                </a:solidFill>
              </a:rPr>
              <a:t>by Christopher Grundy (p</a:t>
            </a:r>
            <a:r>
              <a:rPr lang="en-US" sz="1600" i="1" dirty="0">
                <a:solidFill>
                  <a:schemeClr val="bg2">
                    <a:lumMod val="50000"/>
                  </a:schemeClr>
                </a:solidFill>
              </a:rPr>
              <a:t>. </a:t>
            </a:r>
            <a:r>
              <a:rPr lang="en-US" sz="1600" i="1" dirty="0" smtClean="0">
                <a:solidFill>
                  <a:schemeClr val="bg2">
                    <a:lumMod val="50000"/>
                  </a:schemeClr>
                </a:solidFill>
              </a:rPr>
              <a:t>9 Offering Guide </a:t>
            </a:r>
            <a:r>
              <a:rPr lang="en-US" sz="1600" i="1" smtClean="0">
                <a:solidFill>
                  <a:schemeClr val="bg2">
                    <a:lumMod val="50000"/>
                  </a:schemeClr>
                </a:solidFill>
              </a:rPr>
              <a:t>or </a:t>
            </a:r>
            <a:r>
              <a:rPr lang="en-US" sz="1600" i="1" smtClean="0">
                <a:solidFill>
                  <a:schemeClr val="bg2">
                    <a:lumMod val="50000"/>
                  </a:schemeClr>
                </a:solidFill>
              </a:rPr>
              <a:t>www.christmasfund.org</a:t>
            </a:r>
            <a:r>
              <a:rPr lang="en-US" sz="1600" i="1" dirty="0" smtClean="0">
                <a:solidFill>
                  <a:schemeClr val="bg2">
                    <a:lumMod val="50000"/>
                  </a:schemeClr>
                </a:solidFill>
              </a:rPr>
              <a:t>).</a:t>
            </a:r>
          </a:p>
          <a:p>
            <a:pPr marL="0" indent="0">
              <a:lnSpc>
                <a:spcPct val="120000"/>
              </a:lnSpc>
              <a:spcBef>
                <a:spcPts val="1200"/>
              </a:spcBef>
              <a:buNone/>
            </a:pPr>
            <a:endParaRPr lang="en-US" sz="100" i="1" dirty="0" smtClean="0">
              <a:solidFill>
                <a:srgbClr val="2D498F"/>
              </a:solidFill>
            </a:endParaRPr>
          </a:p>
          <a:p>
            <a:pPr marL="0" indent="0">
              <a:spcBef>
                <a:spcPts val="0"/>
              </a:spcBef>
              <a:buNone/>
            </a:pPr>
            <a:endParaRPr lang="en-US" sz="1800" dirty="0" smtClean="0">
              <a:solidFill>
                <a:srgbClr val="2D498F"/>
              </a:solidFill>
              <a:latin typeface="Gabriola" panose="04040605051002020D02" pitchFamily="82" charset="0"/>
            </a:endParaRPr>
          </a:p>
          <a:p>
            <a:pPr marL="0" indent="0">
              <a:spcBef>
                <a:spcPts val="0"/>
              </a:spcBef>
              <a:buNone/>
            </a:pPr>
            <a:r>
              <a:rPr lang="en-US" dirty="0" smtClean="0">
                <a:solidFill>
                  <a:srgbClr val="2D498F"/>
                </a:solidFill>
                <a:latin typeface="Gabriola" panose="04040605051002020D02" pitchFamily="82" charset="0"/>
              </a:rPr>
              <a:t>Drawing Nearer</a:t>
            </a:r>
          </a:p>
          <a:p>
            <a:pPr marL="0" indent="0">
              <a:spcBef>
                <a:spcPts val="0"/>
              </a:spcBef>
              <a:buNone/>
            </a:pPr>
            <a:endParaRPr lang="en-US" sz="600" i="1" dirty="0" smtClean="0">
              <a:solidFill>
                <a:schemeClr val="tx1">
                  <a:lumMod val="85000"/>
                  <a:lumOff val="15000"/>
                </a:schemeClr>
              </a:solidFill>
            </a:endParaRPr>
          </a:p>
          <a:p>
            <a:pPr marL="0" indent="0">
              <a:spcBef>
                <a:spcPts val="0"/>
              </a:spcBef>
              <a:buNone/>
            </a:pPr>
            <a:r>
              <a:rPr lang="en-US" sz="2200" b="1" dirty="0" smtClean="0">
                <a:solidFill>
                  <a:schemeClr val="tx1">
                    <a:lumMod val="85000"/>
                    <a:lumOff val="15000"/>
                  </a:schemeClr>
                </a:solidFill>
              </a:rPr>
              <a:t>Even in the Midst of all of this</a:t>
            </a:r>
          </a:p>
          <a:p>
            <a:pPr marL="0" indent="0">
              <a:spcBef>
                <a:spcPts val="0"/>
              </a:spcBef>
              <a:buNone/>
            </a:pPr>
            <a:r>
              <a:rPr lang="en-US" sz="2200" b="1" dirty="0">
                <a:solidFill>
                  <a:schemeClr val="tx1">
                    <a:lumMod val="85000"/>
                    <a:lumOff val="15000"/>
                  </a:schemeClr>
                </a:solidFill>
              </a:rPr>
              <a:t>Trouble on the news, no peace within,</a:t>
            </a:r>
          </a:p>
          <a:p>
            <a:pPr marL="0" indent="0">
              <a:spcBef>
                <a:spcPts val="0"/>
              </a:spcBef>
              <a:buNone/>
            </a:pPr>
            <a:r>
              <a:rPr lang="en-US" sz="2200" b="1" dirty="0">
                <a:solidFill>
                  <a:schemeClr val="tx1">
                    <a:lumMod val="85000"/>
                    <a:lumOff val="15000"/>
                  </a:schemeClr>
                </a:solidFill>
              </a:rPr>
              <a:t>Still there is a light in the distance</a:t>
            </a:r>
          </a:p>
          <a:p>
            <a:pPr marL="0" indent="0">
              <a:spcBef>
                <a:spcPts val="0"/>
              </a:spcBef>
              <a:buNone/>
            </a:pPr>
            <a:r>
              <a:rPr lang="en-US" sz="2200" b="1" dirty="0">
                <a:solidFill>
                  <a:schemeClr val="tx1">
                    <a:lumMod val="85000"/>
                    <a:lumOff val="15000"/>
                  </a:schemeClr>
                </a:solidFill>
              </a:rPr>
              <a:t>Drawing nearer, drawing </a:t>
            </a:r>
            <a:r>
              <a:rPr lang="en-US" sz="2200" b="1" dirty="0" smtClean="0">
                <a:solidFill>
                  <a:schemeClr val="tx1">
                    <a:lumMod val="85000"/>
                    <a:lumOff val="15000"/>
                  </a:schemeClr>
                </a:solidFill>
              </a:rPr>
              <a:t>nearer</a:t>
            </a:r>
          </a:p>
          <a:p>
            <a:pPr marL="0" indent="0">
              <a:spcBef>
                <a:spcPts val="0"/>
              </a:spcBef>
              <a:buNone/>
            </a:pPr>
            <a:endParaRPr lang="en-US" sz="1200" b="1" dirty="0" smtClean="0">
              <a:solidFill>
                <a:schemeClr val="tx1">
                  <a:lumMod val="85000"/>
                  <a:lumOff val="15000"/>
                </a:schemeClr>
              </a:solidFill>
            </a:endParaRPr>
          </a:p>
          <a:p>
            <a:pPr marL="0" indent="0">
              <a:spcBef>
                <a:spcPts val="0"/>
              </a:spcBef>
              <a:buNone/>
            </a:pPr>
            <a:r>
              <a:rPr lang="en-US" sz="2200" b="1" dirty="0" smtClean="0">
                <a:solidFill>
                  <a:schemeClr val="tx1">
                    <a:lumMod val="85000"/>
                    <a:lumOff val="15000"/>
                  </a:schemeClr>
                </a:solidFill>
              </a:rPr>
              <a:t>So, open up our eyes to see your light,</a:t>
            </a:r>
          </a:p>
          <a:p>
            <a:pPr marL="0" indent="0">
              <a:spcBef>
                <a:spcPts val="0"/>
              </a:spcBef>
              <a:buNone/>
            </a:pPr>
            <a:r>
              <a:rPr lang="en-US" sz="2200" b="1" dirty="0" smtClean="0">
                <a:solidFill>
                  <a:schemeClr val="tx1">
                    <a:lumMod val="85000"/>
                    <a:lumOff val="15000"/>
                  </a:schemeClr>
                </a:solidFill>
              </a:rPr>
              <a:t>Open up our arms, they’re clenched so tightly, </a:t>
            </a:r>
          </a:p>
          <a:p>
            <a:pPr marL="0" indent="0">
              <a:spcBef>
                <a:spcPts val="0"/>
              </a:spcBef>
              <a:buNone/>
            </a:pPr>
            <a:r>
              <a:rPr lang="en-US" sz="2200" b="1" dirty="0" smtClean="0">
                <a:solidFill>
                  <a:schemeClr val="tx1">
                    <a:lumMod val="85000"/>
                    <a:lumOff val="15000"/>
                  </a:schemeClr>
                </a:solidFill>
              </a:rPr>
              <a:t>Come in like a thief and steal our hearts</a:t>
            </a:r>
          </a:p>
          <a:p>
            <a:pPr marL="0" indent="0">
              <a:spcBef>
                <a:spcPts val="0"/>
              </a:spcBef>
              <a:buNone/>
            </a:pPr>
            <a:r>
              <a:rPr lang="en-US" sz="2200" b="1" dirty="0" smtClean="0">
                <a:solidFill>
                  <a:schemeClr val="tx1">
                    <a:lumMod val="85000"/>
                    <a:lumOff val="15000"/>
                  </a:schemeClr>
                </a:solidFill>
              </a:rPr>
              <a:t>Like a baby, like a baby.</a:t>
            </a:r>
          </a:p>
          <a:p>
            <a:pPr marL="0" indent="0">
              <a:spcBef>
                <a:spcPts val="0"/>
              </a:spcBef>
              <a:buNone/>
            </a:pPr>
            <a:r>
              <a:rPr lang="en-US" sz="2200" b="1" dirty="0" smtClean="0">
                <a:solidFill>
                  <a:schemeClr val="tx1">
                    <a:lumMod val="85000"/>
                    <a:lumOff val="15000"/>
                  </a:schemeClr>
                </a:solidFill>
              </a:rPr>
              <a:t>Even in the midst of all of this.</a:t>
            </a:r>
          </a:p>
          <a:p>
            <a:pPr marL="0" indent="0">
              <a:spcBef>
                <a:spcPts val="600"/>
              </a:spcBef>
              <a:buNone/>
            </a:pPr>
            <a:endParaRPr lang="en-US" sz="1100" i="1" dirty="0" smtClean="0">
              <a:solidFill>
                <a:schemeClr val="tx1">
                  <a:lumMod val="85000"/>
                  <a:lumOff val="15000"/>
                </a:schemeClr>
              </a:solidFill>
            </a:endParaRPr>
          </a:p>
          <a:p>
            <a:pPr marL="0" indent="0">
              <a:spcBef>
                <a:spcPts val="600"/>
              </a:spcBef>
              <a:buNone/>
            </a:pPr>
            <a:r>
              <a:rPr lang="en-US" sz="1100" i="1" dirty="0" smtClean="0">
                <a:solidFill>
                  <a:schemeClr val="tx1">
                    <a:lumMod val="85000"/>
                    <a:lumOff val="15000"/>
                  </a:schemeClr>
                </a:solidFill>
              </a:rPr>
              <a:t> </a:t>
            </a:r>
            <a:endParaRPr lang="en-US" sz="1050" i="1" dirty="0">
              <a:solidFill>
                <a:schemeClr val="bg2">
                  <a:lumMod val="50000"/>
                </a:schemeClr>
              </a:solidFill>
            </a:endParaRPr>
          </a:p>
        </p:txBody>
      </p:sp>
    </p:spTree>
    <p:extLst>
      <p:ext uri="{BB962C8B-B14F-4D97-AF65-F5344CB8AC3E}">
        <p14:creationId xmlns:p14="http://schemas.microsoft.com/office/powerpoint/2010/main" val="3081874374"/>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00" y="762000"/>
            <a:ext cx="7539686" cy="5163404"/>
          </a:xfrm>
          <a:prstGeom prst="rect">
            <a:avLst/>
          </a:prstGeom>
        </p:spPr>
      </p:pic>
      <p:sp>
        <p:nvSpPr>
          <p:cNvPr id="5" name="TextBox 4"/>
          <p:cNvSpPr txBox="1"/>
          <p:nvPr/>
        </p:nvSpPr>
        <p:spPr>
          <a:xfrm>
            <a:off x="810491" y="209088"/>
            <a:ext cx="2220480" cy="584775"/>
          </a:xfrm>
          <a:prstGeom prst="rect">
            <a:avLst/>
          </a:prstGeom>
          <a:noFill/>
        </p:spPr>
        <p:txBody>
          <a:bodyPr wrap="none" rtlCol="0">
            <a:spAutoFit/>
          </a:bodyPr>
          <a:lstStyle/>
          <a:p>
            <a:r>
              <a:rPr lang="en-US" sz="3200" dirty="0" smtClean="0">
                <a:latin typeface="Gabriola" panose="04040605051002020D02" pitchFamily="82" charset="0"/>
              </a:rPr>
              <a:t>Drawing Nearer</a:t>
            </a:r>
            <a:endParaRPr lang="en-US" sz="3200" dirty="0">
              <a:latin typeface="Gabriola" panose="04040605051002020D02" pitchFamily="82" charset="0"/>
            </a:endParaRPr>
          </a:p>
        </p:txBody>
      </p:sp>
      <p:sp>
        <p:nvSpPr>
          <p:cNvPr id="7" name="TextBox 6"/>
          <p:cNvSpPr txBox="1"/>
          <p:nvPr/>
        </p:nvSpPr>
        <p:spPr>
          <a:xfrm>
            <a:off x="6533889" y="381878"/>
            <a:ext cx="2362200" cy="400110"/>
          </a:xfrm>
          <a:prstGeom prst="rect">
            <a:avLst/>
          </a:prstGeom>
          <a:noFill/>
        </p:spPr>
        <p:txBody>
          <a:bodyPr wrap="square" rtlCol="0">
            <a:spAutoFit/>
          </a:bodyPr>
          <a:lstStyle/>
          <a:p>
            <a:r>
              <a:rPr lang="en-US" sz="2000" dirty="0" smtClean="0">
                <a:latin typeface="Gabriola" panose="04040605051002020D02" pitchFamily="82" charset="0"/>
              </a:rPr>
              <a:t>Christopher Grundy</a:t>
            </a:r>
            <a:endParaRPr lang="en-US" sz="2000" dirty="0">
              <a:latin typeface="Gabriola" panose="04040605051002020D02" pitchFamily="82" charset="0"/>
            </a:endParaRPr>
          </a:p>
        </p:txBody>
      </p:sp>
    </p:spTree>
    <p:extLst>
      <p:ext uri="{BB962C8B-B14F-4D97-AF65-F5344CB8AC3E}">
        <p14:creationId xmlns:p14="http://schemas.microsoft.com/office/powerpoint/2010/main" val="2768942861"/>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23634" y="0"/>
            <a:ext cx="4041426" cy="3713265"/>
            <a:chOff x="-1011812" y="609600"/>
            <a:chExt cx="4041426" cy="3713265"/>
          </a:xfrm>
        </p:grpSpPr>
        <p:pic>
          <p:nvPicPr>
            <p:cNvPr id="3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1812" y="609600"/>
              <a:ext cx="3889026" cy="35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9412" y="762000"/>
              <a:ext cx="3889026" cy="35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p:cNvSpPr txBox="1"/>
          <p:nvPr/>
        </p:nvSpPr>
        <p:spPr>
          <a:xfrm>
            <a:off x="86100" y="18643"/>
            <a:ext cx="8915400" cy="830997"/>
          </a:xfrm>
          <a:prstGeom prst="rect">
            <a:avLst/>
          </a:prstGeom>
          <a:noFill/>
        </p:spPr>
        <p:txBody>
          <a:bodyPr wrap="square" rtlCol="0">
            <a:spAutoFit/>
          </a:bodyPr>
          <a:lstStyle/>
          <a:p>
            <a:r>
              <a:rPr lang="en-US" sz="2800" dirty="0" smtClean="0">
                <a:solidFill>
                  <a:srgbClr val="D9D9FF"/>
                </a:solidFill>
                <a:latin typeface="Segoe UI" panose="020B0502040204020203" pitchFamily="34" charset="0"/>
                <a:cs typeface="Segoe UI" panose="020B0502040204020203" pitchFamily="34" charset="0"/>
              </a:rPr>
              <a:t>Light the candles of </a:t>
            </a:r>
            <a:r>
              <a:rPr lang="en-US" sz="4800" dirty="0" smtClean="0">
                <a:solidFill>
                  <a:prstClr val="white"/>
                </a:solidFill>
                <a:latin typeface="Gabriola" panose="04040605051002020D02" pitchFamily="82" charset="0"/>
              </a:rPr>
              <a:t>HOPE, PEACE, JOY </a:t>
            </a:r>
            <a:r>
              <a:rPr lang="en-US" sz="2400" dirty="0" smtClean="0">
                <a:solidFill>
                  <a:srgbClr val="D9D9FF"/>
                </a:solidFill>
                <a:latin typeface="Segoe UI" panose="020B0502040204020203" pitchFamily="34" charset="0"/>
                <a:cs typeface="Segoe UI" panose="020B0502040204020203" pitchFamily="34" charset="0"/>
              </a:rPr>
              <a:t>and</a:t>
            </a:r>
            <a:r>
              <a:rPr lang="en-US" sz="4800" dirty="0" smtClean="0">
                <a:solidFill>
                  <a:prstClr val="white"/>
                </a:solidFill>
                <a:latin typeface="Gabriola" panose="04040605051002020D02" pitchFamily="82" charset="0"/>
              </a:rPr>
              <a:t> LOVE</a:t>
            </a:r>
            <a:endParaRPr lang="en-US" sz="5400" dirty="0">
              <a:solidFill>
                <a:prstClr val="white"/>
              </a:solidFill>
              <a:latin typeface="Gabriola" panose="04040605051002020D02" pitchFamily="82" charset="0"/>
            </a:endParaRPr>
          </a:p>
        </p:txBody>
      </p:sp>
      <p:grpSp>
        <p:nvGrpSpPr>
          <p:cNvPr id="3" name="Group 2"/>
          <p:cNvGrpSpPr/>
          <p:nvPr/>
        </p:nvGrpSpPr>
        <p:grpSpPr>
          <a:xfrm>
            <a:off x="4617278" y="-146457"/>
            <a:ext cx="4041426" cy="3713265"/>
            <a:chOff x="4543800" y="0"/>
            <a:chExt cx="4041426" cy="3713265"/>
          </a:xfrm>
        </p:grpSpPr>
        <p:pic>
          <p:nvPicPr>
            <p:cNvPr id="3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43800" y="0"/>
              <a:ext cx="3889026" cy="35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96200" y="152400"/>
              <a:ext cx="3889026" cy="35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p:cNvGrpSpPr/>
          <p:nvPr/>
        </p:nvGrpSpPr>
        <p:grpSpPr>
          <a:xfrm>
            <a:off x="2181952" y="-185057"/>
            <a:ext cx="4041426" cy="3713265"/>
            <a:chOff x="1827386" y="387447"/>
            <a:chExt cx="4041426" cy="3713265"/>
          </a:xfrm>
        </p:grpSpPr>
        <p:pic>
          <p:nvPicPr>
            <p:cNvPr id="1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7386" y="387447"/>
              <a:ext cx="3889026" cy="35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9786" y="539847"/>
              <a:ext cx="3889026" cy="35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5"/>
          <p:cNvGrpSpPr/>
          <p:nvPr/>
        </p:nvGrpSpPr>
        <p:grpSpPr>
          <a:xfrm>
            <a:off x="6005241" y="403628"/>
            <a:ext cx="4552698" cy="3919237"/>
            <a:chOff x="6005241" y="403628"/>
            <a:chExt cx="4552698" cy="3919237"/>
          </a:xfrm>
        </p:grpSpPr>
        <p:pic>
          <p:nvPicPr>
            <p:cNvPr id="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68913" y="762000"/>
              <a:ext cx="3889026" cy="35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 35"/>
            <p:cNvGrpSpPr/>
            <p:nvPr/>
          </p:nvGrpSpPr>
          <p:grpSpPr>
            <a:xfrm>
              <a:off x="6005241" y="403628"/>
              <a:ext cx="4041426" cy="3713265"/>
              <a:chOff x="4543800" y="0"/>
              <a:chExt cx="4041426" cy="3713265"/>
            </a:xfrm>
          </p:grpSpPr>
          <p:pic>
            <p:nvPicPr>
              <p:cNvPr id="3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43800" y="0"/>
                <a:ext cx="3889026" cy="35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96200" y="152400"/>
                <a:ext cx="3889026" cy="35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078" t="127" r="3785" b="2811"/>
          <a:stretch/>
        </p:blipFill>
        <p:spPr>
          <a:xfrm>
            <a:off x="-1424049" y="453379"/>
            <a:ext cx="12611593" cy="8283039"/>
          </a:xfrm>
          <a:prstGeom prst="rect">
            <a:avLst/>
          </a:prstGeom>
        </p:spPr>
      </p:pic>
      <p:pic>
        <p:nvPicPr>
          <p:cNvPr id="13"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7725228" y="1637722"/>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3471173" y="1263605"/>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6337265" y="1145758"/>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2275761" y="1477754"/>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00483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10" presetClass="entr" presetSubtype="0"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par>
                          <p:cTn id="11" fill="hold">
                            <p:stCondLst>
                              <p:cond delay="2000"/>
                            </p:stCondLst>
                            <p:childTnLst>
                              <p:par>
                                <p:cTn id="12" presetID="10" presetClass="entr" presetSubtype="0" fill="hold" nodeType="afterEffect">
                                  <p:stCondLst>
                                    <p:cond delay="5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childTnLst>
                                </p:cTn>
                              </p:par>
                              <p:par>
                                <p:cTn id="15" presetID="10" presetClass="entr" presetSubtype="0" fill="hold" nodeType="with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par>
                          <p:cTn id="18" fill="hold">
                            <p:stCondLst>
                              <p:cond delay="3500"/>
                            </p:stCondLst>
                            <p:childTnLst>
                              <p:par>
                                <p:cTn id="19" presetID="10" presetClass="entr" presetSubtype="0" fill="hold" nodeType="afterEffect">
                                  <p:stCondLst>
                                    <p:cond delay="5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childTnLst>
                                </p:cTn>
                              </p:par>
                              <p:par>
                                <p:cTn id="22" presetID="10" presetClass="entr" presetSubtype="0" fill="hold" nodeType="withEffect">
                                  <p:stCondLst>
                                    <p:cond delay="100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childTnLst>
                                </p:cTn>
                              </p:par>
                            </p:childTnLst>
                          </p:cTn>
                        </p:par>
                        <p:par>
                          <p:cTn id="25" fill="hold">
                            <p:stCondLst>
                              <p:cond delay="5500"/>
                            </p:stCondLst>
                            <p:childTnLst>
                              <p:par>
                                <p:cTn id="26" presetID="10" presetClass="entr" presetSubtype="0" fill="hold" nodeType="afterEffect">
                                  <p:stCondLst>
                                    <p:cond delay="50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childTnLst>
                                </p:cTn>
                              </p:par>
                              <p:par>
                                <p:cTn id="29" presetID="10" presetClass="entr" presetSubtype="0" fill="hold" nodeType="withEffect">
                                  <p:stCondLst>
                                    <p:cond delay="50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2300" y="399800"/>
            <a:ext cx="8534400" cy="5486400"/>
          </a:xfrm>
        </p:spPr>
        <p:txBody>
          <a:bodyPr>
            <a:normAutofit fontScale="92500" lnSpcReduction="10000"/>
          </a:bodyPr>
          <a:lstStyle/>
          <a:p>
            <a:pPr marL="0" indent="0">
              <a:buNone/>
            </a:pPr>
            <a:r>
              <a:rPr lang="en-US" b="1" dirty="0" smtClean="0">
                <a:solidFill>
                  <a:srgbClr val="3353A2"/>
                </a:solidFill>
                <a:latin typeface="Gabriola" panose="04040605051002020D02" pitchFamily="82" charset="0"/>
              </a:rPr>
              <a:t>One</a:t>
            </a:r>
          </a:p>
          <a:p>
            <a:pPr marL="0" indent="0">
              <a:buNone/>
            </a:pPr>
            <a:r>
              <a:rPr lang="en-US" sz="2400" dirty="0" smtClean="0">
                <a:solidFill>
                  <a:prstClr val="black"/>
                </a:solidFill>
              </a:rPr>
              <a:t>Let us pray.</a:t>
            </a:r>
          </a:p>
          <a:p>
            <a:pPr marL="0" indent="0">
              <a:buNone/>
            </a:pPr>
            <a:endParaRPr lang="en-US" sz="2400" dirty="0">
              <a:solidFill>
                <a:prstClr val="black"/>
              </a:solidFill>
            </a:endParaRPr>
          </a:p>
          <a:p>
            <a:pPr marL="0" indent="0">
              <a:buNone/>
            </a:pPr>
            <a:r>
              <a:rPr lang="en-US" b="1" dirty="0" smtClean="0">
                <a:solidFill>
                  <a:srgbClr val="3353A2"/>
                </a:solidFill>
                <a:latin typeface="Gabriola" panose="04040605051002020D02" pitchFamily="82" charset="0"/>
              </a:rPr>
              <a:t>Many</a:t>
            </a:r>
            <a:r>
              <a:rPr lang="en-US" sz="2800" dirty="0"/>
              <a:t>	</a:t>
            </a:r>
            <a:endParaRPr lang="en-US" sz="2800" dirty="0" smtClean="0"/>
          </a:p>
          <a:p>
            <a:pPr marL="0" indent="0">
              <a:lnSpc>
                <a:spcPct val="110000"/>
              </a:lnSpc>
              <a:buNone/>
            </a:pPr>
            <a:r>
              <a:rPr lang="en-US" sz="2600" b="1" dirty="0" smtClean="0">
                <a:solidFill>
                  <a:prstClr val="black"/>
                </a:solidFill>
              </a:rPr>
              <a:t>Gracious God, we give thanks for the light that is dawning, even as the days grow so short. Open us to your nearness, to Gabriel’s good news.  Help us to trust, like Mary, that you are actually and truly with us. Help us to say, “Here we are. Let it be with us according to your word.” Breathe upon the spark of your love that is in each of us, until the light and warmth of it can be felt by all those we meet. We pray in the shining name of Jesus. Amen.</a:t>
            </a:r>
            <a:endParaRPr lang="en-US" sz="2600" b="1" dirty="0">
              <a:solidFill>
                <a:prstClr val="black"/>
              </a:solidFill>
            </a:endParaRPr>
          </a:p>
          <a:p>
            <a:pPr marL="0" indent="0">
              <a:buNone/>
            </a:pPr>
            <a:endParaRPr lang="en-US" sz="2400" dirty="0">
              <a:solidFill>
                <a:prstClr val="black"/>
              </a:solidFill>
            </a:endParaRPr>
          </a:p>
        </p:txBody>
      </p:sp>
    </p:spTree>
    <p:extLst>
      <p:ext uri="{BB962C8B-B14F-4D97-AF65-F5344CB8AC3E}">
        <p14:creationId xmlns:p14="http://schemas.microsoft.com/office/powerpoint/2010/main" val="97447745"/>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Advent 2013 Trial Bi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5534</TotalTime>
  <Words>287</Words>
  <Application>Microsoft Office PowerPoint</Application>
  <PresentationFormat>On-screen Show (4:3)</PresentationFormat>
  <Paragraphs>66</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Gabriola</vt:lpstr>
      <vt:lpstr>Optima</vt:lpstr>
      <vt:lpstr>Charlemagne Std</vt:lpstr>
      <vt:lpstr>Adobe Devanagari</vt:lpstr>
      <vt:lpstr>Calibri</vt:lpstr>
      <vt:lpstr>Segoe UI</vt:lpstr>
      <vt:lpstr>Advent 2013 Trial Big</vt:lpstr>
      <vt:lpstr>Fourth Sunday   in Advent Sunday, December 21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Christmas Fund 2013</dc:title>
  <dc:creator>Susan Faulstick</dc:creator>
  <cp:lastModifiedBy>Susan Faulstick</cp:lastModifiedBy>
  <cp:revision>159</cp:revision>
  <cp:lastPrinted>2014-10-24T19:33:43Z</cp:lastPrinted>
  <dcterms:created xsi:type="dcterms:W3CDTF">2013-10-01T14:56:24Z</dcterms:created>
  <dcterms:modified xsi:type="dcterms:W3CDTF">2014-10-28T17:45:54Z</dcterms:modified>
</cp:coreProperties>
</file>