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6"/>
  </p:handoutMasterIdLst>
  <p:sldIdLst>
    <p:sldId id="288" r:id="rId2"/>
    <p:sldId id="289" r:id="rId3"/>
    <p:sldId id="317" r:id="rId4"/>
    <p:sldId id="287" r:id="rId5"/>
  </p:sldIdLst>
  <p:sldSz cx="9144000" cy="6858000" type="screen4x3"/>
  <p:notesSz cx="7315200" cy="9601200"/>
  <p:embeddedFontLst>
    <p:embeddedFont>
      <p:font typeface="Optima" panose="020B0502050508020304" pitchFamily="34" charset="0"/>
      <p:regular r:id="rId7"/>
      <p:bold r:id="rId8"/>
      <p:italic r:id="rId9"/>
      <p:boldItalic r:id="rId10"/>
    </p:embeddedFont>
    <p:embeddedFont>
      <p:font typeface="Gabriola" panose="04040605051002020D02" pitchFamily="82" charset="0"/>
      <p:regular r:id="rId11"/>
    </p:embeddedFont>
    <p:embeddedFont>
      <p:font typeface="Calibri" panose="020F0502020204030204" pitchFamily="34" charset="0"/>
      <p:regular r:id="rId12"/>
      <p:bold r:id="rId13"/>
      <p:italic r:id="rId14"/>
      <p:boldItalic r:id="rId15"/>
    </p:embeddedFont>
    <p:embeddedFont>
      <p:font typeface="Segoe UI" panose="020B0502040204020203"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7A5"/>
    <a:srgbClr val="0146AB"/>
    <a:srgbClr val="013A8D"/>
    <a:srgbClr val="004A82"/>
    <a:srgbClr val="000F32"/>
    <a:srgbClr val="000510"/>
    <a:srgbClr val="000E2E"/>
    <a:srgbClr val="001950"/>
    <a:srgbClr val="E1AAA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2" autoAdjust="0"/>
    <p:restoredTop sz="92582" autoAdjust="0"/>
  </p:normalViewPr>
  <p:slideViewPr>
    <p:cSldViewPr>
      <p:cViewPr>
        <p:scale>
          <a:sx n="66" d="100"/>
          <a:sy n="66" d="100"/>
        </p:scale>
        <p:origin x="-1962" y="-456"/>
      </p:cViewPr>
      <p:guideLst>
        <p:guide orient="horz" pos="1632"/>
        <p:guide orient="horz" pos="2400"/>
        <p:guide orient="horz" pos="528"/>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font" Target="fonts/font9.fntdata"/><Relationship Id="rId23" Type="http://schemas.openxmlformats.org/officeDocument/2006/relationships/tableStyles" Target="tableStyles.xml"/><Relationship Id="rId10" Type="http://schemas.openxmlformats.org/officeDocument/2006/relationships/font" Target="fonts/font4.fntdata"/><Relationship Id="rId19"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10/29/2015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2251"/>
            <a:ext cx="92963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00" y="6113155"/>
            <a:ext cx="9296399" cy="287646"/>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b="92285"/>
          <a:stretch/>
        </p:blipFill>
        <p:spPr>
          <a:xfrm>
            <a:off x="-137886" y="-234919"/>
            <a:ext cx="9296400" cy="387319"/>
          </a:xfrm>
          <a:prstGeom prst="rect">
            <a:avLst/>
          </a:prstGeom>
        </p:spPr>
      </p:pic>
      <p:pic>
        <p:nvPicPr>
          <p:cNvPr id="6" name="Picture 5"/>
          <p:cNvPicPr>
            <a:picLocks noChangeAspect="1"/>
          </p:cNvPicPr>
          <p:nvPr userDrawn="1"/>
        </p:nvPicPr>
        <p:blipFill rotWithShape="1">
          <a:blip r:embed="rId7" cstate="print">
            <a:extLst>
              <a:ext uri="{28A0092B-C50C-407E-A947-70E740481C1C}">
                <a14:useLocalDpi xmlns:a14="http://schemas.microsoft.com/office/drawing/2010/main" val="0"/>
              </a:ext>
            </a:extLst>
          </a:blip>
          <a:srcRect b="92285"/>
          <a:stretch/>
        </p:blipFill>
        <p:spPr>
          <a:xfrm>
            <a:off x="-152400" y="6215742"/>
            <a:ext cx="9296399" cy="660068"/>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649" y="-1"/>
            <a:ext cx="9139237" cy="23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39237"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6528594"/>
            <a:ext cx="9139237" cy="32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3229031" y="3169841"/>
            <a:ext cx="6858003" cy="51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547521" y="3261523"/>
            <a:ext cx="6857997" cy="33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34" y="87087"/>
            <a:ext cx="8971756" cy="6693295"/>
          </a:xfrm>
          <a:prstGeom prst="rect">
            <a:avLst/>
          </a:prstGeom>
          <a:ln w="12700">
            <a:solidFill>
              <a:schemeClr val="tx1">
                <a:lumMod val="95000"/>
                <a:lumOff val="5000"/>
              </a:schemeClr>
            </a:solidFill>
          </a:ln>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606" y="0"/>
            <a:ext cx="9235606" cy="6858000"/>
          </a:xfrm>
          <a:prstGeom prst="rect">
            <a:avLst/>
          </a:prstGeom>
        </p:spPr>
      </p:pic>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Gabriola" panose="04040605051002020D02" pitchFamily="8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abriola" panose="04040605051002020D02" pitchFamily="82" charset="0"/>
          <a:ea typeface="+mn-ea"/>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22773"/>
            <a:ext cx="10439400" cy="1470025"/>
          </a:xfrm>
        </p:spPr>
        <p:txBody>
          <a:bodyPr>
            <a:noAutofit/>
          </a:bodyPr>
          <a:lstStyle/>
          <a:p>
            <a:pPr algn="l"/>
            <a:r>
              <a:rPr lang="en-US" sz="3200" b="1" dirty="0" smtClean="0">
                <a:solidFill>
                  <a:schemeClr val="bg1">
                    <a:lumMod val="95000"/>
                  </a:schemeClr>
                </a:solidFill>
                <a:latin typeface="Charlemagne Std" pitchFamily="82" charset="0"/>
                <a:cs typeface="Adobe Devanagari" pitchFamily="18" charset="0"/>
              </a:rPr>
              <a:t>Worship idea for Children</a:t>
            </a:r>
            <a:br>
              <a:rPr lang="en-US" sz="3200" b="1" dirty="0" smtClean="0">
                <a:solidFill>
                  <a:schemeClr val="bg1">
                    <a:lumMod val="95000"/>
                  </a:schemeClr>
                </a:solidFill>
                <a:latin typeface="Charlemagne Std" pitchFamily="82" charset="0"/>
                <a:cs typeface="Adobe Devanagari" pitchFamily="18" charset="0"/>
              </a:rPr>
            </a:br>
            <a:r>
              <a:rPr lang="en-US" sz="3200" b="1" dirty="0" smtClean="0">
                <a:solidFill>
                  <a:schemeClr val="bg1">
                    <a:lumMod val="95000"/>
                  </a:schemeClr>
                </a:solidFill>
                <a:latin typeface="Charlemagne Std" pitchFamily="82" charset="0"/>
                <a:cs typeface="Adobe Devanagari" pitchFamily="18" charset="0"/>
              </a:rPr>
              <a:t>at Christmas or advent</a:t>
            </a:r>
            <a:r>
              <a:rPr lang="en-US" sz="5400" b="1" dirty="0" smtClean="0">
                <a:solidFill>
                  <a:schemeClr val="bg1">
                    <a:lumMod val="95000"/>
                  </a:schemeClr>
                </a:solidFill>
                <a:latin typeface="Charlemagne Std" pitchFamily="82" charset="0"/>
                <a:cs typeface="Adobe Devanagari" pitchFamily="18" charset="0"/>
              </a:rPr>
              <a:t/>
            </a:r>
            <a:br>
              <a:rPr lang="en-US" sz="5400"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 </a:t>
            </a:r>
            <a:r>
              <a:rPr lang="en-US" sz="2000" b="1" dirty="0" smtClean="0">
                <a:solidFill>
                  <a:schemeClr val="bg1">
                    <a:lumMod val="95000"/>
                  </a:schemeClr>
                </a:solidFill>
                <a:latin typeface="Charlemagne Std" pitchFamily="82" charset="0"/>
                <a:cs typeface="Adobe Devanagari" pitchFamily="18" charset="0"/>
              </a:rPr>
              <a:t/>
            </a:r>
            <a:br>
              <a:rPr lang="en-US" sz="2000" b="1" dirty="0" smtClean="0">
                <a:solidFill>
                  <a:schemeClr val="bg1">
                    <a:lumMod val="95000"/>
                  </a:schemeClr>
                </a:solidFill>
                <a:latin typeface="Charlemagne Std" pitchFamily="82" charset="0"/>
                <a:cs typeface="Adobe Devanagari" pitchFamily="18" charset="0"/>
              </a:rPr>
            </a:br>
            <a:endParaRPr lang="en-US" sz="20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14514" y="6270076"/>
            <a:ext cx="6400800" cy="1752600"/>
          </a:xfrm>
        </p:spPr>
        <p:txBody>
          <a:bodyPr>
            <a:normAutofit/>
          </a:bodyPr>
          <a:lstStyle/>
          <a:p>
            <a:pPr algn="l">
              <a:spcBef>
                <a:spcPts val="0"/>
              </a:spcBef>
            </a:pPr>
            <a:r>
              <a:rPr lang="en-US" sz="1400" dirty="0" smtClean="0">
                <a:solidFill>
                  <a:schemeClr val="bg1"/>
                </a:solidFill>
                <a:latin typeface="Segoe UI" panose="020B0502040204020203" pitchFamily="34" charset="0"/>
              </a:rPr>
              <a:t> </a:t>
            </a:r>
            <a:endParaRPr lang="en-US" sz="1400" dirty="0">
              <a:solidFill>
                <a:schemeClr val="bg1"/>
              </a:solidFill>
              <a:latin typeface="Segoe UI" panose="020B0502040204020203" pitchFamily="34" charset="0"/>
            </a:endParaRPr>
          </a:p>
          <a:p>
            <a:pPr marL="0" indent="0" algn="l">
              <a:spcBef>
                <a:spcPts val="0"/>
              </a:spcBef>
              <a:buNone/>
            </a:pPr>
            <a:endParaRPr lang="en-US" sz="1800" dirty="0" smtClean="0">
              <a:solidFill>
                <a:schemeClr val="accent2">
                  <a:lumMod val="60000"/>
                  <a:lumOff val="40000"/>
                </a:schemeClr>
              </a:solidFill>
              <a:latin typeface="Segoe UI" panose="020B0502040204020203" pitchFamily="34" charset="0"/>
              <a:cs typeface="Segoe UI" panose="020B0502040204020203" pitchFamily="34" charset="0"/>
            </a:endParaRPr>
          </a:p>
        </p:txBody>
      </p:sp>
      <p:pic>
        <p:nvPicPr>
          <p:cNvPr id="20" name="Picture 19" descr="PblogoCFwhite.eps"/>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503888" y="6153731"/>
            <a:ext cx="1491343" cy="5662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5" y="3242736"/>
            <a:ext cx="4952999" cy="1133323"/>
          </a:xfrm>
          <a:prstGeom prst="rect">
            <a:avLst/>
          </a:prstGeom>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1717" y="188688"/>
            <a:ext cx="7162800" cy="7071167"/>
          </a:xfrm>
          <a:prstGeom prst="rect">
            <a:avLst/>
          </a:prstGeom>
        </p:spPr>
        <p:txBody>
          <a:bodyPr wrap="square">
            <a:spAutoFit/>
          </a:bodyPr>
          <a:lstStyle/>
          <a:p>
            <a:pPr lvl="0">
              <a:spcAft>
                <a:spcPts val="600"/>
              </a:spcAft>
            </a:pPr>
            <a:r>
              <a:rPr lang="en-US" sz="4800" b="1" dirty="0" smtClean="0">
                <a:solidFill>
                  <a:srgbClr val="0747A5"/>
                </a:solidFill>
                <a:latin typeface="Gabriola" panose="04040605051002020D02" pitchFamily="82" charset="0"/>
              </a:rPr>
              <a:t>Preparation</a:t>
            </a:r>
          </a:p>
          <a:p>
            <a:pPr lvl="0">
              <a:spcAft>
                <a:spcPts val="600"/>
              </a:spcAft>
            </a:pPr>
            <a:endParaRPr lang="en-US" sz="100" b="1" dirty="0">
              <a:solidFill>
                <a:srgbClr val="0747A5"/>
              </a:solidFill>
              <a:latin typeface="Gabriola" panose="04040605051002020D02" pitchFamily="82" charset="0"/>
            </a:endParaRPr>
          </a:p>
          <a:p>
            <a:pPr lvl="0">
              <a:spcAft>
                <a:spcPts val="600"/>
              </a:spcAft>
            </a:pPr>
            <a:r>
              <a:rPr lang="en-US" sz="2400" b="1" dirty="0" smtClean="0">
                <a:solidFill>
                  <a:srgbClr val="0747A5"/>
                </a:solidFill>
                <a:latin typeface="Gabriola" panose="04040605051002020D02" pitchFamily="82" charset="0"/>
              </a:rPr>
              <a:t>Prep </a:t>
            </a:r>
            <a:r>
              <a:rPr lang="en-US" sz="2400" b="1" dirty="0" smtClean="0">
                <a:solidFill>
                  <a:srgbClr val="0747A5"/>
                </a:solidFill>
                <a:latin typeface="Gabriola" panose="04040605051002020D02" pitchFamily="82" charset="0"/>
              </a:rPr>
              <a:t>Time: </a:t>
            </a:r>
          </a:p>
          <a:p>
            <a:pPr lvl="0">
              <a:spcAft>
                <a:spcPts val="600"/>
              </a:spcAft>
            </a:pPr>
            <a:r>
              <a:rPr lang="en-US" sz="2000" dirty="0" smtClean="0">
                <a:latin typeface="Segoe UI" panose="020B0502040204020203" pitchFamily="34" charset="0"/>
                <a:cs typeface="Segoe UI" panose="020B0502040204020203" pitchFamily="34" charset="0"/>
              </a:rPr>
              <a:t>5 </a:t>
            </a:r>
            <a:r>
              <a:rPr lang="en-US" sz="2000" dirty="0">
                <a:latin typeface="Segoe UI" panose="020B0502040204020203" pitchFamily="34" charset="0"/>
                <a:cs typeface="Segoe UI" panose="020B0502040204020203" pitchFamily="34" charset="0"/>
              </a:rPr>
              <a:t>– 10 minutes before the service</a:t>
            </a:r>
          </a:p>
          <a:p>
            <a:endParaRPr lang="en-US" sz="700" dirty="0" smtClean="0">
              <a:latin typeface="Segoe UI" panose="020B0502040204020203" pitchFamily="34" charset="0"/>
              <a:cs typeface="Segoe UI" panose="020B0502040204020203" pitchFamily="34" charset="0"/>
            </a:endParaRPr>
          </a:p>
          <a:p>
            <a:pPr fontAlgn="ctr">
              <a:spcAft>
                <a:spcPts val="600"/>
              </a:spcAft>
            </a:pPr>
            <a:r>
              <a:rPr lang="en-US" sz="2400" b="1" dirty="0" smtClean="0">
                <a:solidFill>
                  <a:srgbClr val="0747A5"/>
                </a:solidFill>
                <a:latin typeface="Gabriola" panose="04040605051002020D02" pitchFamily="82" charset="0"/>
              </a:rPr>
              <a:t>Tools: </a:t>
            </a:r>
            <a:endParaRPr lang="en-US" sz="2400" dirty="0">
              <a:solidFill>
                <a:schemeClr val="bg2">
                  <a:lumMod val="50000"/>
                </a:schemeClr>
              </a:solidFill>
              <a:latin typeface="Gabriola" panose="04040605051002020D02" pitchFamily="82" charset="0"/>
            </a:endParaRPr>
          </a:p>
          <a:p>
            <a:pPr fontAlgn="ctr"/>
            <a:r>
              <a:rPr lang="en-US" sz="2000" dirty="0" smtClean="0">
                <a:latin typeface="Segoe UI" panose="020B0502040204020203" pitchFamily="34" charset="0"/>
                <a:cs typeface="Segoe UI" panose="020B0502040204020203" pitchFamily="34" charset="0"/>
              </a:rPr>
              <a:t>“the Other Wise Man” (Van Dyke, Henry (story); Pamela Kennedy (author): Robert Barrett (illustrator). The Other Wise Man. Hambleton-Hill Publishing: Nashville, 1989)</a:t>
            </a:r>
          </a:p>
          <a:p>
            <a:pPr fontAlgn="ctr"/>
            <a:endParaRPr lang="en-US" sz="1050" dirty="0">
              <a:latin typeface="Segoe UI" panose="020B0502040204020203" pitchFamily="34" charset="0"/>
              <a:cs typeface="Segoe UI" panose="020B0502040204020203" pitchFamily="34" charset="0"/>
            </a:endParaRPr>
          </a:p>
          <a:p>
            <a:pPr fontAlgn="ctr"/>
            <a:r>
              <a:rPr lang="en-US" sz="2000" dirty="0" smtClean="0">
                <a:latin typeface="Segoe UI" panose="020B0502040204020203" pitchFamily="34" charset="0"/>
                <a:cs typeface="Segoe UI" panose="020B0502040204020203" pitchFamily="34" charset="0"/>
              </a:rPr>
              <a:t>2 – 3 Envelopes for each child and strips of seasonal colored paper cut to fit into the </a:t>
            </a:r>
            <a:r>
              <a:rPr lang="en-US" sz="2000" dirty="0" smtClean="0">
                <a:latin typeface="Segoe UI" panose="020B0502040204020203" pitchFamily="34" charset="0"/>
                <a:cs typeface="Segoe UI" panose="020B0502040204020203" pitchFamily="34" charset="0"/>
              </a:rPr>
              <a:t>envelopes.</a:t>
            </a:r>
            <a:endParaRPr lang="en-US" sz="2000" dirty="0">
              <a:latin typeface="Segoe UI" panose="020B0502040204020203" pitchFamily="34" charset="0"/>
              <a:cs typeface="Segoe UI" panose="020B0502040204020203" pitchFamily="34" charset="0"/>
            </a:endParaRPr>
          </a:p>
          <a:p>
            <a:pPr lvl="0">
              <a:spcAft>
                <a:spcPts val="600"/>
              </a:spcAft>
            </a:pPr>
            <a:endParaRPr lang="en-US" sz="1000" b="1" dirty="0">
              <a:latin typeface="Segoe UI" panose="020B0502040204020203" pitchFamily="34" charset="0"/>
              <a:cs typeface="Segoe UI" panose="020B0502040204020203" pitchFamily="34" charset="0"/>
            </a:endParaRPr>
          </a:p>
          <a:p>
            <a:pPr lvl="0">
              <a:spcAft>
                <a:spcPts val="600"/>
              </a:spcAft>
            </a:pPr>
            <a:r>
              <a:rPr lang="en-US" sz="2400" b="1" dirty="0" smtClean="0">
                <a:solidFill>
                  <a:srgbClr val="0747A5"/>
                </a:solidFill>
                <a:latin typeface="Gabriola" panose="04040605051002020D02" pitchFamily="82" charset="0"/>
              </a:rPr>
              <a:t>Preparation</a:t>
            </a:r>
            <a:r>
              <a:rPr lang="en-US" sz="2400" b="1" dirty="0">
                <a:solidFill>
                  <a:srgbClr val="0747A5"/>
                </a:solidFill>
                <a:latin typeface="Gabriola" panose="04040605051002020D02" pitchFamily="82" charset="0"/>
              </a:rPr>
              <a:t>:</a:t>
            </a:r>
          </a:p>
          <a:p>
            <a:pPr lvl="0">
              <a:spcAft>
                <a:spcPts val="600"/>
              </a:spcAft>
            </a:pPr>
            <a:r>
              <a:rPr lang="en-US" sz="2000" dirty="0">
                <a:latin typeface="Segoe UI" panose="020B0502040204020203" pitchFamily="34" charset="0"/>
                <a:cs typeface="Segoe UI" panose="020B0502040204020203" pitchFamily="34" charset="0"/>
              </a:rPr>
              <a:t>Cut the strips of paper and write one of the following phrases on each of the strips: “You are special!”, “thank you for all you do!”, “Rock on!”, “You are a blessing!”.</a:t>
            </a:r>
          </a:p>
          <a:p>
            <a:pPr fontAlgn="ctr"/>
            <a:endParaRPr lang="en-US" sz="2400" i="1" dirty="0">
              <a:solidFill>
                <a:schemeClr val="bg2">
                  <a:lumMod val="50000"/>
                </a:schemeClr>
              </a:solidFill>
              <a:latin typeface="Segoe UI" panose="020B0502040204020203" pitchFamily="34" charset="0"/>
              <a:cs typeface="Segoe UI" panose="020B0502040204020203" pitchFamily="34" charset="0"/>
            </a:endParaRPr>
          </a:p>
          <a:p>
            <a:pPr fontAlgn="ct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15259" y="182413"/>
            <a:ext cx="7162800" cy="5909310"/>
          </a:xfrm>
          <a:prstGeom prst="rect">
            <a:avLst/>
          </a:prstGeom>
        </p:spPr>
        <p:txBody>
          <a:bodyPr wrap="square">
            <a:spAutoFit/>
          </a:bodyPr>
          <a:lstStyle/>
          <a:p>
            <a:pPr lvl="0">
              <a:spcAft>
                <a:spcPts val="600"/>
              </a:spcAft>
            </a:pPr>
            <a:r>
              <a:rPr lang="en-US" sz="4800" b="1" dirty="0" smtClean="0">
                <a:solidFill>
                  <a:srgbClr val="0747A5"/>
                </a:solidFill>
                <a:latin typeface="Gabriola" panose="04040605051002020D02" pitchFamily="82" charset="0"/>
              </a:rPr>
              <a:t>Activity:</a:t>
            </a:r>
          </a:p>
          <a:p>
            <a:pPr marL="457200" lvl="0" indent="-457200">
              <a:spcBef>
                <a:spcPts val="600"/>
              </a:spcBef>
              <a:spcAft>
                <a:spcPts val="600"/>
              </a:spcAft>
              <a:buAutoNum type="arabicPeriod"/>
            </a:pPr>
            <a:r>
              <a:rPr lang="en-US" sz="2000" dirty="0" smtClean="0">
                <a:latin typeface="Segoe UI" panose="020B0502040204020203" pitchFamily="34" charset="0"/>
                <a:cs typeface="Segoe UI" panose="020B0502040204020203" pitchFamily="34" charset="0"/>
              </a:rPr>
              <a:t>Seat the children comfortably.</a:t>
            </a:r>
          </a:p>
          <a:p>
            <a:pPr marL="457200" lvl="0" indent="-457200">
              <a:spcBef>
                <a:spcPts val="600"/>
              </a:spcBef>
              <a:spcAft>
                <a:spcPts val="600"/>
              </a:spcAft>
              <a:buAutoNum type="arabicPeriod"/>
            </a:pPr>
            <a:r>
              <a:rPr lang="en-US" sz="2000" dirty="0" smtClean="0">
                <a:latin typeface="Segoe UI" panose="020B0502040204020203" pitchFamily="34" charset="0"/>
                <a:cs typeface="Segoe UI" panose="020B0502040204020203" pitchFamily="34" charset="0"/>
              </a:rPr>
              <a:t>Ask the children if they have ever wanted something so badly that they would go to all lengths to have it.</a:t>
            </a:r>
          </a:p>
          <a:p>
            <a:pPr marL="457200" lvl="0" indent="-457200">
              <a:spcBef>
                <a:spcPts val="600"/>
              </a:spcBef>
              <a:spcAft>
                <a:spcPts val="600"/>
              </a:spcAft>
              <a:buAutoNum type="arabicPeriod"/>
            </a:pPr>
            <a:r>
              <a:rPr lang="en-US" sz="2000" dirty="0" smtClean="0">
                <a:latin typeface="Segoe UI" panose="020B0502040204020203" pitchFamily="34" charset="0"/>
                <a:cs typeface="Segoe UI" panose="020B0502040204020203" pitchFamily="34" charset="0"/>
              </a:rPr>
              <a:t>Ask the children what gifts they would give in order to receive their own desired gifts.</a:t>
            </a:r>
          </a:p>
          <a:p>
            <a:pPr marL="457200" lvl="0" indent="-457200">
              <a:spcBef>
                <a:spcPts val="600"/>
              </a:spcBef>
              <a:spcAft>
                <a:spcPts val="600"/>
              </a:spcAft>
              <a:buAutoNum type="arabicPeriod"/>
            </a:pPr>
            <a:r>
              <a:rPr lang="en-US" sz="2000" dirty="0" smtClean="0">
                <a:latin typeface="Segoe UI" panose="020B0502040204020203" pitchFamily="34" charset="0"/>
                <a:cs typeface="Segoe UI" panose="020B0502040204020203" pitchFamily="34" charset="0"/>
              </a:rPr>
              <a:t>Read “The Other Wise Man” aloud, showing the pictures.</a:t>
            </a:r>
          </a:p>
          <a:p>
            <a:pPr marL="457200" lvl="0" indent="-457200">
              <a:spcBef>
                <a:spcPts val="600"/>
              </a:spcBef>
              <a:spcAft>
                <a:spcPts val="600"/>
              </a:spcAft>
              <a:buAutoNum type="arabicPeriod"/>
            </a:pPr>
            <a:r>
              <a:rPr lang="en-US" sz="2000" dirty="0" smtClean="0">
                <a:latin typeface="Segoe UI" panose="020B0502040204020203" pitchFamily="34" charset="0"/>
                <a:cs typeface="Segoe UI" panose="020B0502040204020203" pitchFamily="34" charset="0"/>
              </a:rPr>
              <a:t>Talk to the children about the importance of perseverance and the long work of people in service to the gospel.</a:t>
            </a:r>
          </a:p>
          <a:p>
            <a:pPr marL="457200" lvl="0" indent="-457200">
              <a:spcBef>
                <a:spcPts val="600"/>
              </a:spcBef>
              <a:spcAft>
                <a:spcPts val="600"/>
              </a:spcAft>
              <a:buAutoNum type="arabicPeriod"/>
            </a:pPr>
            <a:r>
              <a:rPr lang="en-US" sz="2000" dirty="0" smtClean="0">
                <a:latin typeface="Segoe UI" panose="020B0502040204020203" pitchFamily="34" charset="0"/>
                <a:cs typeface="Segoe UI" panose="020B0502040204020203" pitchFamily="34" charset="0"/>
              </a:rPr>
              <a:t>In honor of the Christmas Fund offering, have each child give an envelope with strips of paper to key congregants (volunteers, staff, clergy, etc.) Ina spirit of thanksgiving, honor those who work so tirelessly for the church.</a:t>
            </a:r>
            <a:endParaRPr lang="en-US" sz="2000" dirty="0">
              <a:latin typeface="Segoe UI" panose="020B0502040204020203" pitchFamily="34" charset="0"/>
              <a:cs typeface="Segoe UI" panose="020B0502040204020203" pitchFamily="34" charset="0"/>
            </a:endParaRPr>
          </a:p>
          <a:p>
            <a:pPr>
              <a:spcBef>
                <a:spcPts val="600"/>
              </a:spcBef>
            </a:pPr>
            <a:endParaRPr lang="en-US" sz="2000" dirty="0" smtClean="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6542593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228600"/>
            <a:ext cx="9372600" cy="7086600"/>
          </a:xfrm>
          <a:prstGeom prst="rect">
            <a:avLst/>
          </a:prstGeom>
          <a:ln w="19050">
            <a:solidFill>
              <a:schemeClr val="tx1">
                <a:lumMod val="95000"/>
                <a:lumOff val="5000"/>
              </a:schemeClr>
            </a:solidFill>
          </a:ln>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11422</TotalTime>
  <Words>242</Words>
  <Application>Microsoft Office PowerPoint</Application>
  <PresentationFormat>On-screen Show (4:3)</PresentationFormat>
  <Paragraphs>22</Paragraphs>
  <Slides>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Arial</vt:lpstr>
      <vt:lpstr>Optima</vt:lpstr>
      <vt:lpstr>Charlemagne Std</vt:lpstr>
      <vt:lpstr>Gabriola</vt:lpstr>
      <vt:lpstr>Adobe Devanagari</vt:lpstr>
      <vt:lpstr>Calibri</vt:lpstr>
      <vt:lpstr>Segoe UI</vt:lpstr>
      <vt:lpstr>Advent 2013 Trial Big</vt:lpstr>
      <vt:lpstr>Worship idea for Children at Christmas or advent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204</cp:revision>
  <cp:lastPrinted>2014-10-24T19:33:43Z</cp:lastPrinted>
  <dcterms:created xsi:type="dcterms:W3CDTF">2013-10-01T14:56:24Z</dcterms:created>
  <dcterms:modified xsi:type="dcterms:W3CDTF">2015-10-29T20:19:44Z</dcterms:modified>
</cp:coreProperties>
</file>