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4"/>
  </p:handoutMasterIdLst>
  <p:sldIdLst>
    <p:sldId id="288" r:id="rId2"/>
    <p:sldId id="289" r:id="rId3"/>
    <p:sldId id="296" r:id="rId4"/>
    <p:sldId id="312" r:id="rId5"/>
    <p:sldId id="310" r:id="rId6"/>
    <p:sldId id="279" r:id="rId7"/>
    <p:sldId id="311" r:id="rId8"/>
    <p:sldId id="304" r:id="rId9"/>
    <p:sldId id="308" r:id="rId10"/>
    <p:sldId id="309" r:id="rId11"/>
    <p:sldId id="306" r:id="rId12"/>
    <p:sldId id="287" r:id="rId13"/>
  </p:sldIdLst>
  <p:sldSz cx="9144000" cy="6858000" type="screen4x3"/>
  <p:notesSz cx="7315200" cy="9601200"/>
  <p:embeddedFontLst>
    <p:embeddedFont>
      <p:font typeface="Optima" panose="020B0502050508020304" pitchFamily="34" charset="0"/>
      <p:regular r:id="rId15"/>
      <p:bold r:id="rId16"/>
      <p:italic r:id="rId17"/>
      <p:boldItalic r:id="rId18"/>
    </p:embeddedFont>
    <p:embeddedFont>
      <p:font typeface="Gabriola" panose="04040605051002020D02" pitchFamily="82" charset="0"/>
      <p:regular r:id="rId19"/>
    </p:embeddedFont>
    <p:embeddedFont>
      <p:font typeface="Calibri" panose="020F0502020204030204" pitchFamily="34" charset="0"/>
      <p:regular r:id="rId20"/>
      <p:bold r:id="rId21"/>
      <p:italic r:id="rId22"/>
      <p:boldItalic r:id="rId23"/>
    </p:embeddedFont>
    <p:embeddedFont>
      <p:font typeface="Segoe UI" panose="020B0502040204020203"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7A5"/>
    <a:srgbClr val="0146AB"/>
    <a:srgbClr val="013A8D"/>
    <a:srgbClr val="004A82"/>
    <a:srgbClr val="000F32"/>
    <a:srgbClr val="000510"/>
    <a:srgbClr val="000E2E"/>
    <a:srgbClr val="001950"/>
    <a:srgbClr val="E1AAA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2582" autoAdjust="0"/>
  </p:normalViewPr>
  <p:slideViewPr>
    <p:cSldViewPr>
      <p:cViewPr>
        <p:scale>
          <a:sx n="66" d="100"/>
          <a:sy n="66" d="100"/>
        </p:scale>
        <p:origin x="-1962" y="-456"/>
      </p:cViewPr>
      <p:guideLst>
        <p:guide orient="horz" pos="1632"/>
        <p:guide orient="horz" pos="2400"/>
        <p:guide orient="horz" pos="528"/>
        <p:guide orient="horz" pos="3072"/>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10/29/2015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2251"/>
            <a:ext cx="92963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00" y="6113155"/>
            <a:ext cx="9296399" cy="287646"/>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b="92285"/>
          <a:stretch/>
        </p:blipFill>
        <p:spPr>
          <a:xfrm>
            <a:off x="-137886" y="-234919"/>
            <a:ext cx="9296400" cy="387319"/>
          </a:xfrm>
          <a:prstGeom prst="rect">
            <a:avLst/>
          </a:prstGeom>
        </p:spPr>
      </p:pic>
      <p:pic>
        <p:nvPicPr>
          <p:cNvPr id="6" name="Picture 5"/>
          <p:cNvPicPr>
            <a:picLocks noChangeAspect="1"/>
          </p:cNvPicPr>
          <p:nvPr userDrawn="1"/>
        </p:nvPicPr>
        <p:blipFill rotWithShape="1">
          <a:blip r:embed="rId7" cstate="print">
            <a:extLst>
              <a:ext uri="{28A0092B-C50C-407E-A947-70E740481C1C}">
                <a14:useLocalDpi xmlns:a14="http://schemas.microsoft.com/office/drawing/2010/main" val="0"/>
              </a:ext>
            </a:extLst>
          </a:blip>
          <a:srcRect b="92285"/>
          <a:stretch/>
        </p:blipFill>
        <p:spPr>
          <a:xfrm>
            <a:off x="-152400" y="6215742"/>
            <a:ext cx="9296399" cy="660068"/>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649" y="-1"/>
            <a:ext cx="9139237" cy="23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39237"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6528594"/>
            <a:ext cx="9139237" cy="32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3229031" y="3169841"/>
            <a:ext cx="6858003" cy="51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547521" y="3261523"/>
            <a:ext cx="6857997" cy="33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34" y="87087"/>
            <a:ext cx="8971756" cy="6693295"/>
          </a:xfrm>
          <a:prstGeom prst="rect">
            <a:avLst/>
          </a:prstGeom>
          <a:ln w="12700">
            <a:solidFill>
              <a:schemeClr val="tx1">
                <a:lumMod val="95000"/>
                <a:lumOff val="5000"/>
              </a:schemeClr>
            </a:solidFill>
          </a:ln>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606" y="0"/>
            <a:ext cx="9235606" cy="6858000"/>
          </a:xfrm>
          <a:prstGeom prst="rect">
            <a:avLst/>
          </a:prstGeom>
        </p:spPr>
      </p:pic>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Gabriola" panose="04040605051002020D02" pitchFamily="8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abriola" panose="04040605051002020D02" pitchFamily="82" charset="0"/>
          <a:ea typeface="+mn-ea"/>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321175"/>
            <a:ext cx="10439400" cy="1470025"/>
          </a:xfrm>
        </p:spPr>
        <p:txBody>
          <a:bodyPr>
            <a:noAutofit/>
          </a:bodyPr>
          <a:lstStyle/>
          <a:p>
            <a:pPr algn="l"/>
            <a:r>
              <a:rPr lang="en-US" sz="4000" b="1" dirty="0" smtClean="0">
                <a:solidFill>
                  <a:schemeClr val="bg1">
                    <a:lumMod val="95000"/>
                  </a:schemeClr>
                </a:solidFill>
                <a:latin typeface="Charlemagne Std" pitchFamily="82" charset="0"/>
                <a:cs typeface="Adobe Devanagari" pitchFamily="18" charset="0"/>
              </a:rPr>
              <a:t>FOURTH Sunday in Advent</a:t>
            </a:r>
            <a:r>
              <a:rPr lang="en-US" sz="5400" b="1" dirty="0" smtClean="0">
                <a:solidFill>
                  <a:schemeClr val="bg1">
                    <a:lumMod val="95000"/>
                  </a:schemeClr>
                </a:solidFill>
                <a:latin typeface="Charlemagne Std" pitchFamily="82" charset="0"/>
                <a:cs typeface="Adobe Devanagari" pitchFamily="18" charset="0"/>
              </a:rPr>
              <a:t/>
            </a:r>
            <a:br>
              <a:rPr lang="en-US" sz="5400"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Sunday, DECEMBER 20th</a:t>
            </a:r>
            <a:r>
              <a:rPr lang="en-US" sz="2000" b="1" dirty="0" smtClean="0">
                <a:solidFill>
                  <a:schemeClr val="bg1">
                    <a:lumMod val="95000"/>
                  </a:schemeClr>
                </a:solidFill>
                <a:latin typeface="Charlemagne Std" pitchFamily="82" charset="0"/>
                <a:cs typeface="Adobe Devanagari" pitchFamily="18" charset="0"/>
              </a:rPr>
              <a:t/>
            </a:r>
            <a:br>
              <a:rPr lang="en-US" sz="2000" b="1" dirty="0" smtClean="0">
                <a:solidFill>
                  <a:schemeClr val="bg1">
                    <a:lumMod val="95000"/>
                  </a:schemeClr>
                </a:solidFill>
                <a:latin typeface="Charlemagne Std" pitchFamily="82" charset="0"/>
                <a:cs typeface="Adobe Devanagari" pitchFamily="18" charset="0"/>
              </a:rPr>
            </a:br>
            <a:endParaRPr lang="en-US" sz="20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14514" y="6270076"/>
            <a:ext cx="6400800" cy="1752600"/>
          </a:xfrm>
        </p:spPr>
        <p:txBody>
          <a:bodyPr>
            <a:normAutofit/>
          </a:bodyPr>
          <a:lstStyle/>
          <a:p>
            <a:pPr algn="l">
              <a:spcBef>
                <a:spcPts val="0"/>
              </a:spcBef>
            </a:pPr>
            <a:r>
              <a:rPr lang="en-US" sz="1400" dirty="0" smtClean="0">
                <a:solidFill>
                  <a:schemeClr val="bg1"/>
                </a:solidFill>
                <a:latin typeface="Segoe UI" panose="020B0502040204020203" pitchFamily="34" charset="0"/>
              </a:rPr>
              <a:t>ADVENT IV – LOVE</a:t>
            </a:r>
          </a:p>
          <a:p>
            <a:pPr algn="l">
              <a:spcBef>
                <a:spcPts val="0"/>
              </a:spcBef>
            </a:pPr>
            <a:r>
              <a:rPr lang="en-US" sz="1400" dirty="0" smtClean="0">
                <a:solidFill>
                  <a:schemeClr val="bg1"/>
                </a:solidFill>
                <a:latin typeface="Segoe UI" panose="020B0502040204020203" pitchFamily="34" charset="0"/>
              </a:rPr>
              <a:t>Luke 2:1-4</a:t>
            </a:r>
            <a:endParaRPr lang="en-US" sz="1400" dirty="0">
              <a:solidFill>
                <a:schemeClr val="bg1"/>
              </a:solidFill>
              <a:latin typeface="Segoe UI" panose="020B0502040204020203" pitchFamily="34" charset="0"/>
            </a:endParaRPr>
          </a:p>
          <a:p>
            <a:pPr marL="0" indent="0" algn="l">
              <a:spcBef>
                <a:spcPts val="0"/>
              </a:spcBef>
              <a:buNone/>
            </a:pPr>
            <a:endParaRPr lang="en-US" sz="1800" dirty="0" smtClean="0">
              <a:solidFill>
                <a:schemeClr val="accent2">
                  <a:lumMod val="60000"/>
                  <a:lumOff val="40000"/>
                </a:schemeClr>
              </a:solidFill>
              <a:latin typeface="Segoe UI" panose="020B0502040204020203" pitchFamily="34" charset="0"/>
              <a:cs typeface="Segoe UI" panose="020B0502040204020203" pitchFamily="34" charset="0"/>
            </a:endParaRPr>
          </a:p>
        </p:txBody>
      </p:sp>
      <p:pic>
        <p:nvPicPr>
          <p:cNvPr id="20" name="Picture 19" descr="PblogoCFwhite.eps"/>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503888" y="6153731"/>
            <a:ext cx="1491343" cy="5662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5" y="3242736"/>
            <a:ext cx="4952999" cy="1133323"/>
          </a:xfrm>
          <a:prstGeom prst="rect">
            <a:avLst/>
          </a:prstGeom>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4684" y="251820"/>
            <a:ext cx="8534400" cy="6035040"/>
          </a:xfrm>
        </p:spPr>
        <p:txBody>
          <a:bodyPr>
            <a:normAutofit/>
          </a:bodyPr>
          <a:lstStyle/>
          <a:p>
            <a:pPr marL="0" indent="0">
              <a:buNone/>
            </a:pPr>
            <a:r>
              <a:rPr lang="en-US" sz="4800" b="1" dirty="0">
                <a:solidFill>
                  <a:srgbClr val="0747A5"/>
                </a:solidFill>
                <a:latin typeface="Gabriola" panose="04040605051002020D02" pitchFamily="82" charset="0"/>
                <a:cs typeface="+mn-cs"/>
              </a:rPr>
              <a:t>Prayer of </a:t>
            </a:r>
            <a:r>
              <a:rPr lang="en-US" sz="4800" b="1" dirty="0" smtClean="0">
                <a:solidFill>
                  <a:srgbClr val="0747A5"/>
                </a:solidFill>
                <a:latin typeface="Gabriola" panose="04040605051002020D02" pitchFamily="82" charset="0"/>
                <a:cs typeface="+mn-cs"/>
              </a:rPr>
              <a:t>Dedication</a:t>
            </a:r>
          </a:p>
          <a:p>
            <a:pPr marL="0" indent="0">
              <a:buNone/>
            </a:pPr>
            <a:endParaRPr lang="en-US" sz="400" b="1" dirty="0">
              <a:solidFill>
                <a:srgbClr val="0747A5"/>
              </a:solidFill>
              <a:latin typeface="Gabriola" panose="04040605051002020D02" pitchFamily="82" charset="0"/>
              <a:cs typeface="+mn-cs"/>
            </a:endParaRPr>
          </a:p>
          <a:p>
            <a:pPr marL="0" indent="0" fontAlgn="ctr">
              <a:spcAft>
                <a:spcPts val="600"/>
              </a:spcAft>
              <a:buNone/>
            </a:pPr>
            <a:r>
              <a:rPr lang="en-US" sz="2800" b="1" dirty="0">
                <a:solidFill>
                  <a:srgbClr val="0747A5"/>
                </a:solidFill>
                <a:latin typeface="Gabriola" panose="04040605051002020D02" pitchFamily="82" charset="0"/>
                <a:cs typeface="+mn-cs"/>
              </a:rPr>
              <a:t>One: </a:t>
            </a:r>
          </a:p>
          <a:p>
            <a:pPr marL="0" indent="0">
              <a:buNone/>
            </a:pPr>
            <a:r>
              <a:rPr lang="en-US" sz="2400" dirty="0" smtClean="0"/>
              <a:t>Please join me in prayer.</a:t>
            </a:r>
          </a:p>
          <a:p>
            <a:pPr marL="0" indent="0">
              <a:buNone/>
            </a:pPr>
            <a:endParaRPr lang="en-US" sz="400" dirty="0" smtClean="0"/>
          </a:p>
          <a:p>
            <a:pPr marL="0" indent="0" fontAlgn="ctr">
              <a:spcAft>
                <a:spcPts val="600"/>
              </a:spcAft>
              <a:buNone/>
            </a:pPr>
            <a:r>
              <a:rPr lang="en-US" sz="2800" b="1" dirty="0">
                <a:solidFill>
                  <a:srgbClr val="0747A5"/>
                </a:solidFill>
                <a:latin typeface="Gabriola" panose="04040605051002020D02" pitchFamily="82" charset="0"/>
                <a:cs typeface="+mn-cs"/>
              </a:rPr>
              <a:t>All:</a:t>
            </a:r>
          </a:p>
          <a:p>
            <a:pPr marL="0" indent="0">
              <a:buNone/>
            </a:pPr>
            <a:r>
              <a:rPr lang="en-US" sz="2400" b="1" dirty="0" smtClean="0"/>
              <a:t>God of Love, we are grateful for these gifts of the congregation. Bless the lives of those who will be     served by these gifts, for they have chosen a life of service in your church.  May we be blessed by the giving of these gifts, knowing they will help support our Veterans of the Cross as they seek rest in retirement        or solace in the midst of a crisis.  In the name of the     One who died so we may live, Jesus Christ. Amen.</a:t>
            </a:r>
            <a:endParaRPr lang="en-US" sz="2400" b="1" dirty="0"/>
          </a:p>
        </p:txBody>
      </p:sp>
    </p:spTree>
    <p:extLst>
      <p:ext uri="{BB962C8B-B14F-4D97-AF65-F5344CB8AC3E}">
        <p14:creationId xmlns:p14="http://schemas.microsoft.com/office/powerpoint/2010/main" val="889551894"/>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912" y="685800"/>
            <a:ext cx="3840488" cy="3633223"/>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689" y="719005"/>
            <a:ext cx="3840488" cy="3633223"/>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6912" y="357860"/>
            <a:ext cx="3840488" cy="3633223"/>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926" y="489447"/>
            <a:ext cx="3840488" cy="3633223"/>
          </a:xfrm>
          <a:prstGeom prst="rect">
            <a:avLst/>
          </a:prstGeom>
        </p:spPr>
      </p:pic>
      <p:pic>
        <p:nvPicPr>
          <p:cNvPr id="13"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6689265" y="2171597"/>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1351101"/>
            <a:ext cx="10359571" cy="6807272"/>
          </a:xfrm>
          <a:prstGeom prst="rect">
            <a:avLst/>
          </a:prstGeom>
        </p:spPr>
      </p:pic>
      <p:pic>
        <p:nvPicPr>
          <p:cNvPr id="5"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3200400" y="1905000"/>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5577114" y="1781628"/>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2193465" y="2057400"/>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228600"/>
            <a:ext cx="9372600" cy="7086600"/>
          </a:xfrm>
          <a:prstGeom prst="rect">
            <a:avLst/>
          </a:prstGeom>
          <a:ln w="19050">
            <a:solidFill>
              <a:schemeClr val="tx1">
                <a:lumMod val="95000"/>
                <a:lumOff val="5000"/>
              </a:schemeClr>
            </a:solidFill>
          </a:ln>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00725"/>
            <a:ext cx="8077200" cy="1446550"/>
          </a:xfrm>
          <a:prstGeom prst="rect">
            <a:avLst/>
          </a:prstGeom>
        </p:spPr>
        <p:txBody>
          <a:bodyPr wrap="square">
            <a:spAutoFit/>
          </a:bodyPr>
          <a:lstStyle/>
          <a:p>
            <a:r>
              <a:rPr lang="en-US" sz="4800" b="1" dirty="0" smtClean="0">
                <a:solidFill>
                  <a:srgbClr val="0747A5"/>
                </a:solidFill>
                <a:latin typeface="Gabriola" panose="04040605051002020D02" pitchFamily="82" charset="0"/>
              </a:rPr>
              <a:t>Fourth </a:t>
            </a:r>
            <a:r>
              <a:rPr lang="en-US" sz="4800" b="1" dirty="0">
                <a:solidFill>
                  <a:srgbClr val="0747A5"/>
                </a:solidFill>
                <a:latin typeface="Gabriola" panose="04040605051002020D02" pitchFamily="82" charset="0"/>
              </a:rPr>
              <a:t>Sunday in Advent</a:t>
            </a:r>
          </a:p>
          <a:p>
            <a:endParaRPr lang="en-US" sz="4000" b="1" dirty="0">
              <a:solidFill>
                <a:srgbClr val="004A82"/>
              </a:solidFill>
              <a:latin typeface="Gabriola" panose="04040605051002020D02" pitchFamily="82" charset="0"/>
            </a:endParaRPr>
          </a:p>
        </p:txBody>
      </p:sp>
      <p:sp>
        <p:nvSpPr>
          <p:cNvPr id="20" name="Rectangle 19"/>
          <p:cNvSpPr/>
          <p:nvPr/>
        </p:nvSpPr>
        <p:spPr>
          <a:xfrm>
            <a:off x="486231" y="941151"/>
            <a:ext cx="7162800" cy="4801314"/>
          </a:xfrm>
          <a:prstGeom prst="rect">
            <a:avLst/>
          </a:prstGeom>
        </p:spPr>
        <p:txBody>
          <a:bodyPr wrap="square">
            <a:spAutoFit/>
          </a:bodyPr>
          <a:lstStyle/>
          <a:p>
            <a:r>
              <a:rPr lang="en-US" sz="2000" i="1" dirty="0" smtClean="0">
                <a:solidFill>
                  <a:schemeClr val="bg2">
                    <a:lumMod val="50000"/>
                  </a:schemeClr>
                </a:solidFill>
                <a:latin typeface="Segoe UI" panose="020B0502040204020203" pitchFamily="34" charset="0"/>
                <a:cs typeface="Segoe UI" panose="020B0502040204020203" pitchFamily="34" charset="0"/>
              </a:rPr>
              <a:t> </a:t>
            </a:r>
          </a:p>
          <a:p>
            <a:pPr lvl="0"/>
            <a:endParaRPr lang="en-US" sz="300" dirty="0">
              <a:latin typeface="Segoe UI" panose="020B0502040204020203" pitchFamily="34" charset="0"/>
              <a:cs typeface="Segoe UI" panose="020B0502040204020203" pitchFamily="34" charset="0"/>
            </a:endParaRPr>
          </a:p>
          <a:p>
            <a:pPr lvl="0">
              <a:spcAft>
                <a:spcPts val="600"/>
              </a:spcAft>
            </a:pPr>
            <a:r>
              <a:rPr lang="en-US" sz="2800" b="1" dirty="0">
                <a:solidFill>
                  <a:srgbClr val="0747A5"/>
                </a:solidFill>
                <a:latin typeface="Gabriola" panose="04040605051002020D02" pitchFamily="82" charset="0"/>
              </a:rPr>
              <a:t>One: </a:t>
            </a:r>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2000" i="1" dirty="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Elizabeth was barren with no hope for a child, but then a baby filled her womb.  The presence of new life filled her with hope.</a:t>
            </a:r>
            <a:endParaRPr lang="en-US" sz="2400" dirty="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pPr fontAlgn="ctr">
              <a:spcAft>
                <a:spcPts val="600"/>
              </a:spcAft>
            </a:pPr>
            <a:r>
              <a:rPr lang="en-US" sz="2800" b="1" dirty="0">
                <a:solidFill>
                  <a:srgbClr val="0747A5"/>
                </a:solidFill>
                <a:latin typeface="Gabriola" panose="04040605051002020D02" pitchFamily="82" charset="0"/>
              </a:rPr>
              <a:t>All :</a:t>
            </a:r>
          </a:p>
          <a:p>
            <a:pPr fontAlgn="ctr"/>
            <a:r>
              <a:rPr lang="en-US" sz="2400" b="1" dirty="0" smtClean="0">
                <a:latin typeface="Segoe UI" panose="020B0502040204020203" pitchFamily="34" charset="0"/>
                <a:cs typeface="Segoe UI" panose="020B0502040204020203" pitchFamily="34" charset="0"/>
              </a:rPr>
              <a:t>May the light of Christ fill us with hope.</a:t>
            </a:r>
          </a:p>
          <a:p>
            <a:pPr fontAlgn="ctr"/>
            <a:endParaRPr lang="en-US" sz="2400" b="1" dirty="0" smtClean="0">
              <a:latin typeface="Segoe UI" panose="020B0502040204020203" pitchFamily="34" charset="0"/>
              <a:cs typeface="Segoe UI" panose="020B0502040204020203" pitchFamily="34" charset="0"/>
            </a:endParaRPr>
          </a:p>
          <a:p>
            <a:pPr fontAlgn="ctr"/>
            <a:endParaRPr lang="en-US" sz="1100" b="1" dirty="0">
              <a:latin typeface="Segoe UI" panose="020B0502040204020203" pitchFamily="34" charset="0"/>
              <a:cs typeface="Segoe UI" panose="020B0502040204020203" pitchFamily="34" charset="0"/>
            </a:endParaRPr>
          </a:p>
          <a:p>
            <a:pPr fontAlgn="ctr"/>
            <a:r>
              <a:rPr lang="en-US" sz="2000" i="1" dirty="0" smtClean="0">
                <a:solidFill>
                  <a:schemeClr val="bg2">
                    <a:lumMod val="50000"/>
                  </a:schemeClr>
                </a:solidFill>
                <a:latin typeface="Segoe UI" panose="020B0502040204020203" pitchFamily="34" charset="0"/>
                <a:cs typeface="Segoe UI" panose="020B0502040204020203" pitchFamily="34" charset="0"/>
              </a:rPr>
              <a:t>Light the candle of Hope.</a:t>
            </a:r>
            <a:endParaRPr lang="en-US" sz="20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0742" y="428172"/>
            <a:ext cx="8534400" cy="5486400"/>
          </a:xfrm>
        </p:spPr>
        <p:txBody>
          <a:bodyPr>
            <a:noAutofit/>
          </a:bodyPr>
          <a:lstStyle/>
          <a:p>
            <a:pPr marL="0" lvl="0" indent="0">
              <a:spcBef>
                <a:spcPts val="0"/>
              </a:spcBef>
              <a:spcAft>
                <a:spcPts val="300"/>
              </a:spcAft>
              <a:buNone/>
            </a:pPr>
            <a:r>
              <a:rPr lang="en-US" sz="2800" b="1" dirty="0">
                <a:solidFill>
                  <a:srgbClr val="0747A5"/>
                </a:solidFill>
                <a:latin typeface="Gabriola" panose="04040605051002020D02" pitchFamily="82" charset="0"/>
                <a:cs typeface="+mn-cs"/>
              </a:rPr>
              <a:t>One: </a:t>
            </a:r>
            <a:r>
              <a:rPr lang="en-US" sz="2800" b="1" dirty="0">
                <a:solidFill>
                  <a:srgbClr val="3353A2"/>
                </a:solidFill>
                <a:latin typeface="Gabriola" panose="04040605051002020D02" pitchFamily="82" charset="0"/>
              </a:rPr>
              <a:t>	</a:t>
            </a:r>
            <a:endParaRPr lang="en-US" sz="2800"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t>Elizabeth did not know why Mary came rushing through her doors, but the leap of her unborn child filled her with the knowledge of the Lord. The knowledge of the Lord filled her with peace.</a:t>
            </a:r>
            <a:endParaRPr lang="en-US" sz="2400" dirty="0"/>
          </a:p>
          <a:p>
            <a:pPr marL="0" lvl="0" indent="0">
              <a:spcBef>
                <a:spcPts val="0"/>
              </a:spcBef>
              <a:spcAft>
                <a:spcPts val="300"/>
              </a:spcAft>
              <a:buNone/>
            </a:pPr>
            <a:endParaRPr lang="en-US" sz="1600" b="1" dirty="0" smtClean="0">
              <a:solidFill>
                <a:srgbClr val="3353A2"/>
              </a:solidFill>
              <a:latin typeface="Gabriola" panose="04040605051002020D02" pitchFamily="82" charset="0"/>
            </a:endParaRPr>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smtClean="0"/>
              <a:t>May the light of Christ fill us with joy.</a:t>
            </a:r>
            <a:endParaRPr lang="en-US" sz="2400" b="1" dirty="0"/>
          </a:p>
          <a:p>
            <a:pPr marL="0" lvl="0" indent="0">
              <a:spcBef>
                <a:spcPts val="0"/>
              </a:spcBef>
              <a:spcAft>
                <a:spcPts val="300"/>
              </a:spcAft>
              <a:buNone/>
            </a:pPr>
            <a:endParaRPr lang="en-US" sz="1000" dirty="0" smtClean="0">
              <a:solidFill>
                <a:prstClr val="black"/>
              </a:solidFill>
            </a:endParaRPr>
          </a:p>
        </p:txBody>
      </p:sp>
      <p:sp>
        <p:nvSpPr>
          <p:cNvPr id="3" name="Rectangle 2"/>
          <p:cNvSpPr/>
          <p:nvPr/>
        </p:nvSpPr>
        <p:spPr>
          <a:xfrm>
            <a:off x="518886" y="3947488"/>
            <a:ext cx="4038600" cy="1015663"/>
          </a:xfrm>
          <a:prstGeom prst="rect">
            <a:avLst/>
          </a:prstGeom>
        </p:spPr>
        <p:txBody>
          <a:bodyPr wrap="square">
            <a:spAutoFit/>
          </a:bodyPr>
          <a:lstStyle/>
          <a:p>
            <a:pPr fontAlgn="ctr"/>
            <a:endParaRPr lang="en-US" sz="2000" i="1" dirty="0" smtClean="0">
              <a:solidFill>
                <a:schemeClr val="bg2">
                  <a:lumMod val="50000"/>
                </a:schemeClr>
              </a:solidFill>
              <a:latin typeface="Segoe UI" panose="020B0502040204020203" pitchFamily="34" charset="0"/>
              <a:cs typeface="Segoe UI" panose="020B0502040204020203" pitchFamily="34" charset="0"/>
            </a:endParaRPr>
          </a:p>
          <a:p>
            <a:pPr fontAlgn="ctr"/>
            <a:endParaRPr lang="en-US" sz="2000" i="1" dirty="0">
              <a:solidFill>
                <a:schemeClr val="bg2">
                  <a:lumMod val="50000"/>
                </a:schemeClr>
              </a:solidFill>
              <a:latin typeface="Segoe UI" panose="020B0502040204020203" pitchFamily="34" charset="0"/>
              <a:cs typeface="Segoe UI" panose="020B0502040204020203" pitchFamily="34" charset="0"/>
            </a:endParaRPr>
          </a:p>
          <a:p>
            <a:pPr fontAlgn="ctr"/>
            <a:r>
              <a:rPr lang="en-US" sz="2000" i="1" dirty="0" smtClean="0">
                <a:solidFill>
                  <a:schemeClr val="bg2">
                    <a:lumMod val="50000"/>
                  </a:schemeClr>
                </a:solidFill>
                <a:latin typeface="Segoe UI" panose="020B0502040204020203" pitchFamily="34" charset="0"/>
                <a:cs typeface="Segoe UI" panose="020B0502040204020203" pitchFamily="34" charset="0"/>
              </a:rPr>
              <a:t>Light the candle of Peace.</a:t>
            </a:r>
            <a:endParaRPr lang="en-US" sz="2000" i="1" dirty="0">
              <a:solidFill>
                <a:schemeClr val="bg2">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0742" y="428172"/>
            <a:ext cx="8534400" cy="5486400"/>
          </a:xfrm>
        </p:spPr>
        <p:txBody>
          <a:bodyPr>
            <a:noAutofit/>
          </a:bodyPr>
          <a:lstStyle/>
          <a:p>
            <a:pPr marL="0" lvl="0" indent="0">
              <a:spcBef>
                <a:spcPts val="0"/>
              </a:spcBef>
              <a:spcAft>
                <a:spcPts val="300"/>
              </a:spcAft>
              <a:buNone/>
            </a:pPr>
            <a:r>
              <a:rPr lang="en-US" sz="2800" b="1" dirty="0">
                <a:solidFill>
                  <a:srgbClr val="0747A5"/>
                </a:solidFill>
                <a:latin typeface="Gabriola" panose="04040605051002020D02" pitchFamily="82" charset="0"/>
                <a:cs typeface="+mn-cs"/>
              </a:rPr>
              <a:t>One: </a:t>
            </a:r>
            <a:r>
              <a:rPr lang="en-US" sz="2800" b="1" dirty="0">
                <a:solidFill>
                  <a:srgbClr val="3353A2"/>
                </a:solidFill>
                <a:latin typeface="Gabriola" panose="04040605051002020D02" pitchFamily="82" charset="0"/>
              </a:rPr>
              <a:t>	</a:t>
            </a:r>
            <a:endParaRPr lang="en-US" sz="2800"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t>John the Baptist, while in the womb of his mother, expressed the joy of generations to come. The faith of Mary filled the unborn babe with joy.</a:t>
            </a:r>
            <a:endParaRPr lang="en-US" sz="2400" dirty="0"/>
          </a:p>
          <a:p>
            <a:pPr marL="0" lvl="0" indent="0">
              <a:spcBef>
                <a:spcPts val="0"/>
              </a:spcBef>
              <a:spcAft>
                <a:spcPts val="300"/>
              </a:spcAft>
              <a:buNone/>
            </a:pPr>
            <a:endParaRPr lang="en-US" sz="1200" b="1" dirty="0" smtClean="0">
              <a:solidFill>
                <a:srgbClr val="3353A2"/>
              </a:solidFill>
              <a:latin typeface="Gabriola" panose="04040605051002020D02" pitchFamily="82" charset="0"/>
            </a:endParaRPr>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smtClean="0"/>
              <a:t>May the light of Christ fill us with joy.</a:t>
            </a:r>
            <a:endParaRPr lang="en-US" sz="2400" b="1" dirty="0"/>
          </a:p>
          <a:p>
            <a:pPr marL="0" lvl="0" indent="0">
              <a:spcBef>
                <a:spcPts val="0"/>
              </a:spcBef>
              <a:spcAft>
                <a:spcPts val="300"/>
              </a:spcAft>
              <a:buNone/>
            </a:pPr>
            <a:endParaRPr lang="en-US" sz="1000" dirty="0" smtClean="0">
              <a:solidFill>
                <a:prstClr val="black"/>
              </a:solidFill>
            </a:endParaRPr>
          </a:p>
        </p:txBody>
      </p:sp>
      <p:sp>
        <p:nvSpPr>
          <p:cNvPr id="3" name="Rectangle 2"/>
          <p:cNvSpPr/>
          <p:nvPr/>
        </p:nvSpPr>
        <p:spPr>
          <a:xfrm>
            <a:off x="504372" y="3642694"/>
            <a:ext cx="4038600" cy="1323439"/>
          </a:xfrm>
          <a:prstGeom prst="rect">
            <a:avLst/>
          </a:prstGeom>
        </p:spPr>
        <p:txBody>
          <a:bodyPr wrap="square">
            <a:spAutoFit/>
          </a:bodyPr>
          <a:lstStyle/>
          <a:p>
            <a:pPr fontAlgn="ctr"/>
            <a:endParaRPr lang="en-US" sz="2000" i="1" dirty="0" smtClean="0">
              <a:solidFill>
                <a:schemeClr val="bg2">
                  <a:lumMod val="50000"/>
                </a:schemeClr>
              </a:solidFill>
              <a:latin typeface="Segoe UI" panose="020B0502040204020203" pitchFamily="34" charset="0"/>
              <a:cs typeface="Segoe UI" panose="020B0502040204020203" pitchFamily="34" charset="0"/>
            </a:endParaRPr>
          </a:p>
          <a:p>
            <a:pPr fontAlgn="ctr"/>
            <a:endParaRPr lang="en-US" sz="20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000" i="1" dirty="0" smtClean="0">
              <a:solidFill>
                <a:schemeClr val="bg2">
                  <a:lumMod val="50000"/>
                </a:schemeClr>
              </a:solidFill>
              <a:latin typeface="Segoe UI" panose="020B0502040204020203" pitchFamily="34" charset="0"/>
              <a:cs typeface="Segoe UI" panose="020B0502040204020203" pitchFamily="34" charset="0"/>
            </a:endParaRPr>
          </a:p>
          <a:p>
            <a:pPr fontAlgn="ctr"/>
            <a:r>
              <a:rPr lang="en-US" sz="2000" i="1" dirty="0" smtClean="0">
                <a:solidFill>
                  <a:schemeClr val="bg2">
                    <a:lumMod val="50000"/>
                  </a:schemeClr>
                </a:solidFill>
                <a:latin typeface="Segoe UI" panose="020B0502040204020203" pitchFamily="34" charset="0"/>
                <a:cs typeface="Segoe UI" panose="020B0502040204020203" pitchFamily="34" charset="0"/>
              </a:rPr>
              <a:t>Light the candle of Joy.</a:t>
            </a:r>
            <a:endParaRPr lang="en-US" sz="2000" i="1" dirty="0">
              <a:solidFill>
                <a:schemeClr val="bg2">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87429423"/>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0742" y="384630"/>
            <a:ext cx="8534400" cy="5486400"/>
          </a:xfrm>
        </p:spPr>
        <p:txBody>
          <a:bodyPr>
            <a:noAutofit/>
          </a:bodyPr>
          <a:lstStyle/>
          <a:p>
            <a:pPr marL="0" lvl="0" indent="0">
              <a:spcBef>
                <a:spcPts val="0"/>
              </a:spcBef>
              <a:spcAft>
                <a:spcPts val="300"/>
              </a:spcAft>
              <a:buNone/>
            </a:pPr>
            <a:r>
              <a:rPr lang="en-US" sz="2800" b="1" dirty="0" smtClean="0">
                <a:solidFill>
                  <a:srgbClr val="0747A5"/>
                </a:solidFill>
                <a:latin typeface="Gabriola" panose="04040605051002020D02" pitchFamily="82" charset="0"/>
                <a:cs typeface="+mn-cs"/>
              </a:rPr>
              <a:t>One</a:t>
            </a:r>
            <a:r>
              <a:rPr lang="en-US" sz="2800" b="1" dirty="0">
                <a:solidFill>
                  <a:srgbClr val="0747A5"/>
                </a:solidFill>
                <a:latin typeface="Gabriola" panose="04040605051002020D02" pitchFamily="82" charset="0"/>
                <a:cs typeface="+mn-cs"/>
              </a:rPr>
              <a:t>: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t>In a moment filled with hope, in a moment filled with peace, in a moment filled with joy, Mary opens her mouth to sing, “My soul magnifies the Lord, and my spirit rejoices in God my Savior…” Mary rejoices in the God who loves the oppressed; Mary rejoices in the God who loves hungry. Mary a maiden, Mary unseen by the powerful of the world, is filled with the light and made powerful by a God bent on overturning the world with a teenage girl and newborn babe.</a:t>
            </a:r>
          </a:p>
          <a:p>
            <a:pPr marL="0" lvl="0" indent="0">
              <a:spcBef>
                <a:spcPts val="0"/>
              </a:spcBef>
              <a:spcAft>
                <a:spcPts val="300"/>
              </a:spcAft>
              <a:buNone/>
            </a:pPr>
            <a:endParaRPr lang="en-US" sz="900" dirty="0"/>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smtClean="0"/>
              <a:t>Like the first disciple Mary, let the light of Christ fill us with love.</a:t>
            </a:r>
          </a:p>
          <a:p>
            <a:pPr marL="0" lvl="0" indent="0">
              <a:spcBef>
                <a:spcPts val="0"/>
              </a:spcBef>
              <a:spcAft>
                <a:spcPts val="300"/>
              </a:spcAft>
              <a:buNone/>
            </a:pPr>
            <a:endParaRPr lang="en-US" sz="1000" b="1" dirty="0" smtClean="0"/>
          </a:p>
          <a:p>
            <a:pPr marL="0" indent="0">
              <a:spcBef>
                <a:spcPts val="0"/>
              </a:spcBef>
              <a:spcAft>
                <a:spcPts val="300"/>
              </a:spcAft>
              <a:buNone/>
            </a:pPr>
            <a:r>
              <a:rPr lang="en-US" sz="2000" i="1" dirty="0" smtClean="0">
                <a:solidFill>
                  <a:schemeClr val="bg2">
                    <a:lumMod val="50000"/>
                  </a:schemeClr>
                </a:solidFill>
              </a:rPr>
              <a:t>Light the candle of Love.</a:t>
            </a:r>
            <a:endParaRPr lang="en-US" sz="2000" i="1" dirty="0">
              <a:solidFill>
                <a:schemeClr val="bg2">
                  <a:lumMod val="50000"/>
                </a:schemeClr>
              </a:solidFill>
            </a:endParaRPr>
          </a:p>
          <a:p>
            <a:pPr marL="0" lvl="0" indent="0">
              <a:spcBef>
                <a:spcPts val="0"/>
              </a:spcBef>
              <a:spcAft>
                <a:spcPts val="300"/>
              </a:spcAft>
              <a:buNone/>
            </a:pPr>
            <a:endParaRPr lang="en-US" sz="2400" b="1" dirty="0"/>
          </a:p>
          <a:p>
            <a:pPr marL="0" lvl="0" indent="0">
              <a:spcBef>
                <a:spcPts val="0"/>
              </a:spcBef>
              <a:spcAft>
                <a:spcPts val="300"/>
              </a:spcAft>
              <a:buNone/>
            </a:pPr>
            <a:endParaRPr lang="en-US" sz="2400" b="1" dirty="0"/>
          </a:p>
        </p:txBody>
      </p:sp>
    </p:spTree>
    <p:extLst>
      <p:ext uri="{BB962C8B-B14F-4D97-AF65-F5344CB8AC3E}">
        <p14:creationId xmlns:p14="http://schemas.microsoft.com/office/powerpoint/2010/main" val="223165961"/>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5912" y="457200"/>
            <a:ext cx="3840488" cy="3633223"/>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76200"/>
            <a:ext cx="3840488" cy="3633223"/>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461" y="391179"/>
            <a:ext cx="3840488" cy="3633223"/>
          </a:xfrm>
          <a:prstGeom prst="rect">
            <a:avLst/>
          </a:prstGeom>
        </p:spPr>
      </p:pic>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9256" y="99272"/>
            <a:ext cx="3840488" cy="3633223"/>
          </a:xfrm>
          <a:prstGeom prst="rect">
            <a:avLst/>
          </a:prstGeom>
        </p:spPr>
      </p:pic>
      <p:sp>
        <p:nvSpPr>
          <p:cNvPr id="7" name="TextBox 6"/>
          <p:cNvSpPr txBox="1"/>
          <p:nvPr/>
        </p:nvSpPr>
        <p:spPr>
          <a:xfrm>
            <a:off x="229716" y="268723"/>
            <a:ext cx="8761884" cy="830997"/>
          </a:xfrm>
          <a:prstGeom prst="rect">
            <a:avLst/>
          </a:prstGeom>
          <a:noFill/>
        </p:spPr>
        <p:txBody>
          <a:bodyPr wrap="square" rtlCol="0">
            <a:spAutoFit/>
          </a:bodyPr>
          <a:lstStyle/>
          <a:p>
            <a:r>
              <a:rPr lang="en-US" sz="2400" dirty="0" smtClean="0">
                <a:solidFill>
                  <a:srgbClr val="D9D9FF"/>
                </a:solidFill>
                <a:latin typeface="Segoe UI" panose="020B0502040204020203" pitchFamily="34" charset="0"/>
                <a:cs typeface="Segoe UI" panose="020B0502040204020203" pitchFamily="34" charset="0"/>
              </a:rPr>
              <a:t>Light the candles of </a:t>
            </a:r>
            <a:r>
              <a:rPr lang="en-US" sz="4800" dirty="0" smtClean="0">
                <a:solidFill>
                  <a:prstClr val="white"/>
                </a:solidFill>
                <a:latin typeface="Gabriola" panose="04040605051002020D02" pitchFamily="82" charset="0"/>
              </a:rPr>
              <a:t>HOPE, PEACE, JOY and LOVE</a:t>
            </a:r>
            <a:endParaRPr lang="en-US" sz="4800" dirty="0">
              <a:solidFill>
                <a:prstClr val="white"/>
              </a:solidFill>
              <a:latin typeface="Gabriola" panose="04040605051002020D02" pitchFamily="82" charset="0"/>
            </a:endParaRPr>
          </a:p>
        </p:txBody>
      </p:sp>
      <p:pic>
        <p:nvPicPr>
          <p:cNvPr id="13"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7215161" y="1942712"/>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846" y="1051236"/>
            <a:ext cx="10754339" cy="7066674"/>
          </a:xfrm>
          <a:prstGeom prst="rect">
            <a:avLst/>
          </a:prstGeom>
        </p:spPr>
      </p:pic>
      <p:pic>
        <p:nvPicPr>
          <p:cNvPr id="10"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3581400" y="167640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6075119" y="152400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2587170" y="182880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048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childTnLst>
                          </p:cTn>
                        </p:par>
                        <p:par>
                          <p:cTn id="11" fill="hold">
                            <p:stCondLst>
                              <p:cond delay="1500"/>
                            </p:stCondLst>
                            <p:childTnLst>
                              <p:par>
                                <p:cTn id="12" presetID="10" presetClass="entr" presetSubtype="0" fill="hold"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par>
                                <p:cTn id="15" presetID="10" presetClass="entr" presetSubtype="0" fill="hold"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par>
                          <p:cTn id="18" fill="hold">
                            <p:stCondLst>
                              <p:cond delay="3000"/>
                            </p:stCondLst>
                            <p:childTnLst>
                              <p:par>
                                <p:cTn id="19" presetID="10" presetClass="entr" presetSubtype="0" fill="hold" nodeType="after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10" presetClass="entr" presetSubtype="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childTnLst>
                                </p:cTn>
                              </p:par>
                            </p:childTnLst>
                          </p:cTn>
                        </p:par>
                        <p:par>
                          <p:cTn id="25" fill="hold">
                            <p:stCondLst>
                              <p:cond delay="4500"/>
                            </p:stCondLst>
                            <p:childTnLst>
                              <p:par>
                                <p:cTn id="26" presetID="10" presetClass="entr" presetSubtype="0" fill="hold" nodeType="after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10" presetClass="entr" presetSubtype="0" fill="hold" nodeType="with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0742" y="399144"/>
            <a:ext cx="8534400" cy="5486400"/>
          </a:xfrm>
        </p:spPr>
        <p:txBody>
          <a:bodyPr>
            <a:noAutofit/>
          </a:bodyPr>
          <a:lstStyle/>
          <a:p>
            <a:pPr marL="0" lvl="0" indent="0">
              <a:spcBef>
                <a:spcPts val="0"/>
              </a:spcBef>
              <a:spcAft>
                <a:spcPts val="300"/>
              </a:spcAft>
              <a:buNone/>
            </a:pPr>
            <a:r>
              <a:rPr lang="en-US" sz="2800" b="1" dirty="0" smtClean="0">
                <a:solidFill>
                  <a:srgbClr val="0747A5"/>
                </a:solidFill>
                <a:latin typeface="Gabriola" panose="04040605051002020D02" pitchFamily="82" charset="0"/>
                <a:cs typeface="+mn-cs"/>
              </a:rPr>
              <a:t>One</a:t>
            </a:r>
            <a:r>
              <a:rPr lang="en-US" sz="2800" b="1" dirty="0">
                <a:solidFill>
                  <a:srgbClr val="0747A5"/>
                </a:solidFill>
                <a:latin typeface="Gabriola" panose="04040605051002020D02" pitchFamily="82" charset="0"/>
                <a:cs typeface="+mn-cs"/>
              </a:rPr>
              <a:t>: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t>Please join me in prayer.</a:t>
            </a:r>
          </a:p>
          <a:p>
            <a:pPr marL="0" lvl="0" indent="0">
              <a:spcBef>
                <a:spcPts val="0"/>
              </a:spcBef>
              <a:spcAft>
                <a:spcPts val="300"/>
              </a:spcAft>
              <a:buNone/>
            </a:pPr>
            <a:endParaRPr lang="en-US" sz="900" dirty="0"/>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smtClean="0"/>
              <a:t>God of Love, we thank you for bringing the light                         of Christ into the world. May the love shared by                     Elizabeth and Mary serve as a beacon for our own affections. May we, like Mary, create love that exalts                the lowly and makes low the proud. May we all bear            the light that changes the world. Amen.</a:t>
            </a:r>
          </a:p>
          <a:p>
            <a:pPr marL="0" lvl="0" indent="0">
              <a:spcBef>
                <a:spcPts val="0"/>
              </a:spcBef>
              <a:spcAft>
                <a:spcPts val="300"/>
              </a:spcAft>
              <a:buNone/>
            </a:pPr>
            <a:endParaRPr lang="en-US" sz="2400" b="1" dirty="0" smtClean="0"/>
          </a:p>
          <a:p>
            <a:pPr marL="0" indent="0">
              <a:spcBef>
                <a:spcPts val="0"/>
              </a:spcBef>
              <a:spcAft>
                <a:spcPts val="300"/>
              </a:spcAft>
              <a:buNone/>
            </a:pPr>
            <a:r>
              <a:rPr lang="en-US" sz="2400" i="1" dirty="0" smtClean="0">
                <a:solidFill>
                  <a:schemeClr val="bg2">
                    <a:lumMod val="50000"/>
                  </a:schemeClr>
                </a:solidFill>
              </a:rPr>
              <a:t> </a:t>
            </a:r>
            <a:endParaRPr lang="en-US" sz="2400" i="1" dirty="0">
              <a:solidFill>
                <a:schemeClr val="bg2">
                  <a:lumMod val="50000"/>
                </a:schemeClr>
              </a:solidFill>
            </a:endParaRPr>
          </a:p>
          <a:p>
            <a:pPr marL="0" lvl="0" indent="0">
              <a:spcBef>
                <a:spcPts val="0"/>
              </a:spcBef>
              <a:spcAft>
                <a:spcPts val="300"/>
              </a:spcAft>
              <a:buNone/>
            </a:pPr>
            <a:endParaRPr lang="en-US" sz="2400" b="1" dirty="0"/>
          </a:p>
          <a:p>
            <a:pPr marL="0" lvl="0" indent="0">
              <a:spcBef>
                <a:spcPts val="0"/>
              </a:spcBef>
              <a:spcAft>
                <a:spcPts val="300"/>
              </a:spcAft>
              <a:buNone/>
            </a:pPr>
            <a:endParaRPr lang="en-US" sz="2400" b="1" dirty="0"/>
          </a:p>
        </p:txBody>
      </p:sp>
    </p:spTree>
    <p:extLst>
      <p:ext uri="{BB962C8B-B14F-4D97-AF65-F5344CB8AC3E}">
        <p14:creationId xmlns:p14="http://schemas.microsoft.com/office/powerpoint/2010/main" val="63022943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230582"/>
            <a:ext cx="8534400" cy="5486400"/>
          </a:xfrm>
        </p:spPr>
        <p:txBody>
          <a:bodyPr>
            <a:normAutofit lnSpcReduction="10000"/>
          </a:bodyPr>
          <a:lstStyle/>
          <a:p>
            <a:pPr marL="0" indent="0">
              <a:buNone/>
            </a:pPr>
            <a:r>
              <a:rPr lang="en-US" sz="5200" b="1" dirty="0">
                <a:solidFill>
                  <a:srgbClr val="0747A5"/>
                </a:solidFill>
                <a:latin typeface="Gabriola" panose="04040605051002020D02" pitchFamily="82" charset="0"/>
                <a:cs typeface="+mn-cs"/>
              </a:rPr>
              <a:t>Call to Offering </a:t>
            </a:r>
          </a:p>
          <a:p>
            <a:pPr marL="0" indent="0">
              <a:buNone/>
            </a:pPr>
            <a:r>
              <a:rPr lang="en-US" sz="1900" i="1" dirty="0">
                <a:solidFill>
                  <a:schemeClr val="bg2">
                    <a:lumMod val="50000"/>
                  </a:schemeClr>
                </a:solidFill>
              </a:rPr>
              <a:t>F</a:t>
            </a:r>
            <a:r>
              <a:rPr lang="en-US" sz="1900" i="1" dirty="0" smtClean="0">
                <a:solidFill>
                  <a:schemeClr val="bg2">
                    <a:lumMod val="50000"/>
                  </a:schemeClr>
                </a:solidFill>
              </a:rPr>
              <a:t>or churches receiving the Christmas Fund Offering today.</a:t>
            </a:r>
          </a:p>
          <a:p>
            <a:pPr marL="0" indent="0">
              <a:buNone/>
            </a:pPr>
            <a:endParaRPr lang="en-US" sz="1800" i="1" dirty="0">
              <a:solidFill>
                <a:schemeClr val="bg2">
                  <a:lumMod val="50000"/>
                </a:schemeClr>
              </a:solidFill>
            </a:endParaRPr>
          </a:p>
          <a:p>
            <a:pPr marL="0" indent="0" fontAlgn="ctr">
              <a:lnSpc>
                <a:spcPct val="120000"/>
              </a:lnSpc>
              <a:spcAft>
                <a:spcPts val="600"/>
              </a:spcAft>
              <a:buNone/>
            </a:pPr>
            <a:r>
              <a:rPr lang="en-US" sz="2800" b="1" dirty="0" smtClean="0">
                <a:solidFill>
                  <a:srgbClr val="0747A5"/>
                </a:solidFill>
                <a:latin typeface="Gabriola" panose="04040605051002020D02" pitchFamily="82" charset="0"/>
                <a:cs typeface="+mn-cs"/>
              </a:rPr>
              <a:t>One:</a:t>
            </a:r>
            <a:endParaRPr lang="en-US" sz="2800" dirty="0" smtClean="0"/>
          </a:p>
          <a:p>
            <a:pPr marL="0" indent="0">
              <a:lnSpc>
                <a:spcPct val="120000"/>
              </a:lnSpc>
              <a:spcBef>
                <a:spcPts val="600"/>
              </a:spcBef>
              <a:buNone/>
            </a:pPr>
            <a:r>
              <a:rPr lang="en-US" sz="2400" dirty="0" smtClean="0"/>
              <a:t>Filled with the love and light of Christ, we now take                          a moment to recognize those ministers and lay employees              of the United Church of Christ who work to maintain the                love and light we feel.  We have all experienced moments                    in which love and light feel far from our reality.  In these moments, we are blessed with ministers and lay employees who take us aside to listen and offer support. The light                  of their presence helps us to rekindle our own light. </a:t>
            </a:r>
            <a:endParaRPr lang="en-US" sz="2400" dirty="0"/>
          </a:p>
        </p:txBody>
      </p:sp>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6767" y="390236"/>
            <a:ext cx="8534400" cy="5486400"/>
          </a:xfrm>
        </p:spPr>
        <p:txBody>
          <a:bodyPr>
            <a:normAutofit/>
          </a:bodyPr>
          <a:lstStyle/>
          <a:p>
            <a:pPr marL="0" indent="0" fontAlgn="ctr">
              <a:spcAft>
                <a:spcPts val="600"/>
              </a:spcAft>
              <a:buNone/>
            </a:pPr>
            <a:r>
              <a:rPr lang="en-US" sz="2800" b="1" dirty="0">
                <a:solidFill>
                  <a:srgbClr val="0747A5"/>
                </a:solidFill>
                <a:latin typeface="Gabriola" panose="04040605051002020D02" pitchFamily="82" charset="0"/>
                <a:cs typeface="+mn-cs"/>
              </a:rPr>
              <a:t>Call to Offering  Continued…</a:t>
            </a:r>
          </a:p>
          <a:p>
            <a:pPr marL="0" indent="0">
              <a:buNone/>
            </a:pPr>
            <a:endParaRPr lang="en-US" sz="1600" dirty="0" smtClean="0"/>
          </a:p>
          <a:p>
            <a:pPr marL="0" indent="0">
              <a:spcBef>
                <a:spcPts val="0"/>
              </a:spcBef>
              <a:spcAft>
                <a:spcPts val="600"/>
              </a:spcAft>
              <a:buNone/>
            </a:pPr>
            <a:r>
              <a:rPr lang="en-US" sz="2400" dirty="0" smtClean="0"/>
              <a:t>Today’s special offering will support the Christmas Fund             of the United Church of Christ. The Christmas Fund provides us with an opportunity to assist ministers and lay employees with support during retirement or in the midst of a crisis.  </a:t>
            </a:r>
          </a:p>
          <a:p>
            <a:pPr marL="0" indent="0">
              <a:spcBef>
                <a:spcPts val="0"/>
              </a:spcBef>
              <a:spcAft>
                <a:spcPts val="600"/>
              </a:spcAft>
              <a:buNone/>
            </a:pPr>
            <a:r>
              <a:rPr lang="en-US" sz="2400" dirty="0" smtClean="0"/>
              <a:t>When their wick burns low, we can serve them as they have served us.  Please extend your generosity not only to the regular offering, but also to the Christmas Fund. In doing                    so, we show our love by supporting the current and future Veterans of the Cross.</a:t>
            </a:r>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dirty="0"/>
          </a:p>
        </p:txBody>
      </p:sp>
    </p:spTree>
    <p:extLst>
      <p:ext uri="{BB962C8B-B14F-4D97-AF65-F5344CB8AC3E}">
        <p14:creationId xmlns:p14="http://schemas.microsoft.com/office/powerpoint/2010/main" val="367507459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11422</TotalTime>
  <Words>402</Words>
  <Application>Microsoft Office PowerPoint</Application>
  <PresentationFormat>On-screen Show (4:3)</PresentationFormat>
  <Paragraphs>70</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Optima</vt:lpstr>
      <vt:lpstr>Gabriola</vt:lpstr>
      <vt:lpstr>Calibri</vt:lpstr>
      <vt:lpstr>Segoe UI</vt:lpstr>
      <vt:lpstr>Charlemagne Std</vt:lpstr>
      <vt:lpstr>Adobe Devanagari</vt:lpstr>
      <vt:lpstr>Advent 2013 Trial Big</vt:lpstr>
      <vt:lpstr>FOURTH Sunday in Advent Sunday, DECEMBER 20th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200</cp:revision>
  <cp:lastPrinted>2014-10-24T19:33:43Z</cp:lastPrinted>
  <dcterms:created xsi:type="dcterms:W3CDTF">2013-10-01T14:56:24Z</dcterms:created>
  <dcterms:modified xsi:type="dcterms:W3CDTF">2015-10-29T21:03:10Z</dcterms:modified>
</cp:coreProperties>
</file>