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8"/>
  </p:handoutMasterIdLst>
  <p:sldIdLst>
    <p:sldId id="288" r:id="rId2"/>
    <p:sldId id="289" r:id="rId3"/>
    <p:sldId id="296" r:id="rId4"/>
    <p:sldId id="312" r:id="rId5"/>
    <p:sldId id="313" r:id="rId6"/>
    <p:sldId id="321" r:id="rId7"/>
    <p:sldId id="304" r:id="rId8"/>
    <p:sldId id="308" r:id="rId9"/>
    <p:sldId id="309" r:id="rId10"/>
    <p:sldId id="314" r:id="rId11"/>
    <p:sldId id="317" r:id="rId12"/>
    <p:sldId id="316" r:id="rId13"/>
    <p:sldId id="318" r:id="rId14"/>
    <p:sldId id="320" r:id="rId15"/>
    <p:sldId id="306" r:id="rId16"/>
    <p:sldId id="287" r:id="rId17"/>
  </p:sldIdLst>
  <p:sldSz cx="9144000" cy="6858000" type="screen4x3"/>
  <p:notesSz cx="7315200" cy="9601200"/>
  <p:embeddedFontLst>
    <p:embeddedFont>
      <p:font typeface="Optima" panose="020B0502050508020304" pitchFamily="34" charset="0"/>
      <p:regular r:id="rId19"/>
      <p:bold r:id="rId20"/>
      <p:italic r:id="rId21"/>
      <p:boldItalic r:id="rId22"/>
    </p:embeddedFont>
    <p:embeddedFont>
      <p:font typeface="Gabriola" panose="04040605051002020D02" pitchFamily="82" charset="0"/>
      <p:regular r:id="rId23"/>
    </p:embeddedFont>
    <p:embeddedFont>
      <p:font typeface="Calibri" panose="020F0502020204030204" pitchFamily="34" charset="0"/>
      <p:regular r:id="rId24"/>
      <p:bold r:id="rId25"/>
      <p:italic r:id="rId26"/>
      <p:boldItalic r:id="rId27"/>
    </p:embeddedFont>
    <p:embeddedFont>
      <p:font typeface="Segoe UI" panose="020B0502040204020203"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28" y="4437287"/>
            <a:ext cx="10439400" cy="1470025"/>
          </a:xfrm>
        </p:spPr>
        <p:txBody>
          <a:bodyPr>
            <a:noAutofit/>
          </a:bodyPr>
          <a:lstStyle/>
          <a:p>
            <a:pPr algn="l"/>
            <a:r>
              <a:rPr lang="en-US" sz="4000" b="1" dirty="0" smtClean="0">
                <a:solidFill>
                  <a:schemeClr val="bg1">
                    <a:lumMod val="95000"/>
                  </a:schemeClr>
                </a:solidFill>
                <a:latin typeface="Charlemagne Std" pitchFamily="82" charset="0"/>
                <a:cs typeface="Adobe Devanagari" pitchFamily="18" charset="0"/>
              </a:rPr>
              <a:t>RESOURCES FOR </a:t>
            </a:r>
            <a:br>
              <a:rPr lang="en-US" sz="4000" b="1" dirty="0" smtClean="0">
                <a:solidFill>
                  <a:schemeClr val="bg1">
                    <a:lumMod val="95000"/>
                  </a:schemeClr>
                </a:solidFill>
                <a:latin typeface="Charlemagne Std" pitchFamily="82" charset="0"/>
                <a:cs typeface="Adobe Devanagari" pitchFamily="18" charset="0"/>
              </a:rPr>
            </a:br>
            <a:r>
              <a:rPr lang="en-US" sz="4000" b="1" dirty="0" smtClean="0">
                <a:solidFill>
                  <a:schemeClr val="bg1">
                    <a:lumMod val="95000"/>
                  </a:schemeClr>
                </a:solidFill>
                <a:latin typeface="Charlemagne Std" pitchFamily="82" charset="0"/>
                <a:cs typeface="Adobe Devanagari" pitchFamily="18" charset="0"/>
              </a:rPr>
              <a:t>ANY TIME OF YEAR</a:t>
            </a:r>
            <a:r>
              <a:rPr lang="en-US" b="1" dirty="0" smtClean="0">
                <a:solidFill>
                  <a:schemeClr val="bg1">
                    <a:lumMod val="95000"/>
                  </a:schemeClr>
                </a:solidFill>
                <a:latin typeface="Charlemagne Std" pitchFamily="82" charset="0"/>
                <a:cs typeface="Adobe Devanagari" pitchFamily="18" charset="0"/>
              </a:rPr>
              <a:t/>
            </a:r>
            <a:br>
              <a:rPr lang="en-US"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 </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6" y="3352800"/>
            <a:ext cx="4120467" cy="942827"/>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01554"/>
            <a:ext cx="8534400" cy="5486400"/>
          </a:xfrm>
        </p:spPr>
        <p:txBody>
          <a:bodyPr>
            <a:normAutofit/>
          </a:bodyPr>
          <a:lstStyle/>
          <a:p>
            <a:pPr marL="0" indent="0">
              <a:buNone/>
            </a:pPr>
            <a:r>
              <a:rPr lang="en-US" sz="4800" b="1" dirty="0">
                <a:solidFill>
                  <a:srgbClr val="0747A5"/>
                </a:solidFill>
                <a:latin typeface="Gabriola" panose="04040605051002020D02" pitchFamily="82" charset="0"/>
                <a:cs typeface="+mn-cs"/>
              </a:rPr>
              <a:t>Call to </a:t>
            </a:r>
            <a:r>
              <a:rPr lang="en-US" sz="4800" b="1" dirty="0" smtClean="0">
                <a:solidFill>
                  <a:srgbClr val="0747A5"/>
                </a:solidFill>
                <a:latin typeface="Gabriola" panose="04040605051002020D02" pitchFamily="82" charset="0"/>
                <a:cs typeface="+mn-cs"/>
              </a:rPr>
              <a:t>Offering 2 </a:t>
            </a:r>
            <a:endParaRPr lang="en-US" sz="4800" b="1" dirty="0">
              <a:solidFill>
                <a:srgbClr val="0747A5"/>
              </a:solidFill>
              <a:latin typeface="Gabriola" panose="04040605051002020D02" pitchFamily="82" charset="0"/>
              <a:cs typeface="+mn-cs"/>
            </a:endParaRPr>
          </a:p>
          <a:p>
            <a:pPr marL="0" indent="0">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We all have our strengths to donate to our community.       The authorized ministers and lay employees in the United Church of Christ have donated their time and energy             to guide us to spiritual heights and have served us when      we were spiritually empty. We receive a Special Mission Offering during this time of year to show our gratitude         for all our leaders.   </a:t>
            </a:r>
            <a:endParaRPr lang="en-US" sz="2400" dirty="0"/>
          </a:p>
        </p:txBody>
      </p:sp>
    </p:spTree>
    <p:extLst>
      <p:ext uri="{BB962C8B-B14F-4D97-AF65-F5344CB8AC3E}">
        <p14:creationId xmlns:p14="http://schemas.microsoft.com/office/powerpoint/2010/main" val="129039580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6767" y="477320"/>
            <a:ext cx="8534400" cy="5486400"/>
          </a:xfrm>
        </p:spPr>
        <p:txBody>
          <a:bodyPr>
            <a:normAutofit/>
          </a:bodyPr>
          <a:lstStyle/>
          <a:p>
            <a:pPr marL="0" indent="0">
              <a:buNone/>
            </a:pPr>
            <a:r>
              <a:rPr lang="en-US" sz="2400" b="1" dirty="0">
                <a:solidFill>
                  <a:srgbClr val="0747A5"/>
                </a:solidFill>
                <a:latin typeface="Gabriola" panose="04040605051002020D02" pitchFamily="82" charset="0"/>
                <a:cs typeface="+mn-cs"/>
              </a:rPr>
              <a:t>Call to </a:t>
            </a:r>
            <a:r>
              <a:rPr lang="en-US" sz="2400" b="1" dirty="0" smtClean="0">
                <a:solidFill>
                  <a:srgbClr val="0747A5"/>
                </a:solidFill>
                <a:latin typeface="Gabriola" panose="04040605051002020D02" pitchFamily="82" charset="0"/>
                <a:cs typeface="+mn-cs"/>
              </a:rPr>
              <a:t>Offering  2 continued… </a:t>
            </a:r>
            <a:endParaRPr lang="en-US" sz="2400" b="1" dirty="0">
              <a:solidFill>
                <a:srgbClr val="0747A5"/>
              </a:solidFill>
              <a:latin typeface="Gabriola" panose="04040605051002020D02" pitchFamily="82" charset="0"/>
              <a:cs typeface="+mn-cs"/>
            </a:endParaRPr>
          </a:p>
          <a:p>
            <a:pPr marL="0" indent="0">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This Offering helps both active and retired clergy meet     basic financial needs like health care and retirement income, and in times of financial strife, the Offering provides emergency assistance. This is our chance to strengthen        our community’s commitment to those who serve.               Let us receive this morning’s Offering.</a:t>
            </a:r>
            <a:endParaRPr lang="en-US" sz="2400" dirty="0"/>
          </a:p>
        </p:txBody>
      </p:sp>
    </p:spTree>
    <p:extLst>
      <p:ext uri="{BB962C8B-B14F-4D97-AF65-F5344CB8AC3E}">
        <p14:creationId xmlns:p14="http://schemas.microsoft.com/office/powerpoint/2010/main" val="192079798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normAutofit/>
          </a:bodyPr>
          <a:lstStyle/>
          <a:p>
            <a:pPr marL="0" indent="0">
              <a:buNone/>
            </a:pPr>
            <a:r>
              <a:rPr lang="en-US" sz="4800" b="1" dirty="0">
                <a:solidFill>
                  <a:srgbClr val="0747A5"/>
                </a:solidFill>
                <a:latin typeface="Gabriola" panose="04040605051002020D02" pitchFamily="82" charset="0"/>
                <a:cs typeface="+mn-cs"/>
              </a:rPr>
              <a:t>Prayer of </a:t>
            </a:r>
            <a:r>
              <a:rPr lang="en-US" sz="4800" b="1" dirty="0" smtClean="0">
                <a:solidFill>
                  <a:srgbClr val="0747A5"/>
                </a:solidFill>
                <a:latin typeface="Gabriola" panose="04040605051002020D02" pitchFamily="82" charset="0"/>
                <a:cs typeface="+mn-cs"/>
              </a:rPr>
              <a:t>Dedication 2</a:t>
            </a:r>
          </a:p>
          <a:p>
            <a:pPr marL="0" indent="0" fontAlgn="ctr">
              <a:spcAft>
                <a:spcPts val="6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p>
          <a:p>
            <a:pPr marL="0" indent="0">
              <a:buNone/>
            </a:pPr>
            <a:r>
              <a:rPr lang="en-US" sz="2400" dirty="0" smtClean="0"/>
              <a:t>Please join me in prayer as we dedicate our gifts.</a:t>
            </a:r>
          </a:p>
          <a:p>
            <a:pPr marL="0" indent="0">
              <a:buNone/>
            </a:pPr>
            <a:endParaRPr lang="en-US" sz="16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Gracious God, bestow upon our gifts your great blessing. For those who need them most, may they be the gratitude we wish to show, and may they be the symbols of grace we wish to bear into this world. In giving them, strengthen us through the power of their leadership and work in the Spirit. Amen.</a:t>
            </a:r>
            <a:endParaRPr lang="en-US" sz="2400" b="1" dirty="0"/>
          </a:p>
        </p:txBody>
      </p:sp>
    </p:spTree>
    <p:extLst>
      <p:ext uri="{BB962C8B-B14F-4D97-AF65-F5344CB8AC3E}">
        <p14:creationId xmlns:p14="http://schemas.microsoft.com/office/powerpoint/2010/main" val="38618135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74124"/>
            <a:ext cx="8534400" cy="5486400"/>
          </a:xfrm>
        </p:spPr>
        <p:txBody>
          <a:bodyPr>
            <a:normAutofit lnSpcReduction="10000"/>
          </a:bodyPr>
          <a:lstStyle/>
          <a:p>
            <a:pPr marL="0" indent="0">
              <a:buNone/>
            </a:pPr>
            <a:r>
              <a:rPr lang="en-US" sz="4800" b="1" dirty="0">
                <a:solidFill>
                  <a:srgbClr val="0747A5"/>
                </a:solidFill>
                <a:latin typeface="Gabriola" panose="04040605051002020D02" pitchFamily="82" charset="0"/>
                <a:cs typeface="+mn-cs"/>
              </a:rPr>
              <a:t>Call to </a:t>
            </a:r>
            <a:r>
              <a:rPr lang="en-US" sz="4800" b="1" dirty="0" smtClean="0">
                <a:solidFill>
                  <a:srgbClr val="0747A5"/>
                </a:solidFill>
                <a:latin typeface="Gabriola" panose="04040605051002020D02" pitchFamily="82" charset="0"/>
                <a:cs typeface="+mn-cs"/>
              </a:rPr>
              <a:t>Offering 3</a:t>
            </a:r>
            <a:endParaRPr lang="en-US" sz="4800" b="1" dirty="0">
              <a:solidFill>
                <a:srgbClr val="0747A5"/>
              </a:solidFill>
              <a:latin typeface="Gabriola" panose="04040605051002020D02" pitchFamily="82" charset="0"/>
              <a:cs typeface="+mn-cs"/>
            </a:endParaRPr>
          </a:p>
          <a:p>
            <a:pPr marL="0" indent="0">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Answering god’s call is rewarding and challenging.           Those called to ministry give their time, talents and love continuously, often without anything in return. Today’s  Special mission offering will support those who have    faithfully served the United church of Christ and it’s                mission. Today’s offing will assist authorized ministers            and lay employees with support during retirement,              during times of crisis, and in subsidizing health care costs.            Let us give as they have given, freely and generously,           without expectations of what can be gained.</a:t>
            </a:r>
            <a:endParaRPr lang="en-US" sz="2400" dirty="0"/>
          </a:p>
        </p:txBody>
      </p:sp>
    </p:spTree>
    <p:extLst>
      <p:ext uri="{BB962C8B-B14F-4D97-AF65-F5344CB8AC3E}">
        <p14:creationId xmlns:p14="http://schemas.microsoft.com/office/powerpoint/2010/main" val="18445390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normAutofit/>
          </a:bodyPr>
          <a:lstStyle/>
          <a:p>
            <a:pPr marL="0" indent="0">
              <a:buNone/>
            </a:pPr>
            <a:r>
              <a:rPr lang="en-US" sz="4800" b="1" dirty="0">
                <a:solidFill>
                  <a:srgbClr val="0747A5"/>
                </a:solidFill>
                <a:latin typeface="Gabriola" panose="04040605051002020D02" pitchFamily="82" charset="0"/>
                <a:cs typeface="+mn-cs"/>
              </a:rPr>
              <a:t>Prayer of </a:t>
            </a:r>
            <a:r>
              <a:rPr lang="en-US" sz="4800" b="1" dirty="0" smtClean="0">
                <a:solidFill>
                  <a:srgbClr val="0747A5"/>
                </a:solidFill>
                <a:latin typeface="Gabriola" panose="04040605051002020D02" pitchFamily="82" charset="0"/>
                <a:cs typeface="+mn-cs"/>
              </a:rPr>
              <a:t>Dedication 3</a:t>
            </a:r>
          </a:p>
          <a:p>
            <a:pPr marL="0" indent="0" fontAlgn="ctr">
              <a:spcAft>
                <a:spcPts val="600"/>
              </a:spcAft>
              <a:buNone/>
            </a:pPr>
            <a:r>
              <a:rPr lang="en-US" sz="2800" b="1" dirty="0" smtClean="0">
                <a:solidFill>
                  <a:srgbClr val="0747A5"/>
                </a:solidFill>
                <a:latin typeface="Gabriola" panose="04040605051002020D02" pitchFamily="82" charset="0"/>
                <a:cs typeface="+mn-cs"/>
              </a:rPr>
              <a:t>All</a:t>
            </a:r>
            <a:r>
              <a:rPr lang="en-US" sz="2800" b="1" dirty="0">
                <a:solidFill>
                  <a:srgbClr val="0747A5"/>
                </a:solidFill>
                <a:latin typeface="Gabriola" panose="04040605051002020D02" pitchFamily="82" charset="0"/>
                <a:cs typeface="+mn-cs"/>
              </a:rPr>
              <a:t>:</a:t>
            </a:r>
          </a:p>
          <a:p>
            <a:pPr marL="0" indent="0">
              <a:buNone/>
            </a:pPr>
            <a:r>
              <a:rPr lang="en-US" sz="2400" b="1" dirty="0" smtClean="0"/>
              <a:t>Generous God, we ask that you use these gifts to support those who have so generously supported us. May they be a token of our appreciation for their countless hours of service and dedication to you and your work. We ask this in the name of Jesus Christ, whose path we long to follow. Amen.</a:t>
            </a:r>
            <a:endParaRPr lang="en-US" sz="2400" b="1" dirty="0"/>
          </a:p>
        </p:txBody>
      </p:sp>
    </p:spTree>
    <p:extLst>
      <p:ext uri="{BB962C8B-B14F-4D97-AF65-F5344CB8AC3E}">
        <p14:creationId xmlns:p14="http://schemas.microsoft.com/office/powerpoint/2010/main" val="40488232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hugecandle"/>
          <p:cNvPicPr>
            <a:picLocks noChangeAspect="1" noChangeArrowheads="1"/>
          </p:cNvPicPr>
          <p:nvPr/>
        </p:nvPicPr>
        <p:blipFill>
          <a:blip r:embed="rId2">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769" y="395504"/>
            <a:ext cx="5947229" cy="424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pic>
        <p:nvPicPr>
          <p:cNvPr id="5" name="Picture 3" descr="hugecandle"/>
          <p:cNvPicPr>
            <a:picLocks noChangeAspect="1" noChangeArrowheads="1"/>
          </p:cNvPicPr>
          <p:nvPr/>
        </p:nvPicPr>
        <p:blipFill>
          <a:blip r:embed="rId2">
            <a:extLst>
              <a:ext uri="{28A0092B-C50C-407E-A947-70E740481C1C}">
                <a14:useLocalDpi xmlns:a14="http://schemas.microsoft.com/office/drawing/2010/main" val="0"/>
              </a:ext>
            </a:extLst>
          </a:blip>
          <a:srcRect b="58333"/>
          <a:stretch>
            <a:fillRect/>
          </a:stretch>
        </p:blipFill>
        <p:spPr bwMode="auto">
          <a:xfrm>
            <a:off x="3200400" y="19050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2">
            <a:extLst>
              <a:ext uri="{28A0092B-C50C-407E-A947-70E740481C1C}">
                <a14:useLocalDpi xmlns:a14="http://schemas.microsoft.com/office/drawing/2010/main" val="0"/>
              </a:ext>
            </a:extLst>
          </a:blip>
          <a:srcRect b="58333"/>
          <a:stretch>
            <a:fillRect/>
          </a:stretch>
        </p:blipFill>
        <p:spPr bwMode="auto">
          <a:xfrm>
            <a:off x="5577114" y="1781628"/>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2">
            <a:extLst>
              <a:ext uri="{28A0092B-C50C-407E-A947-70E740481C1C}">
                <a14:useLocalDpi xmlns:a14="http://schemas.microsoft.com/office/drawing/2010/main" val="0"/>
              </a:ext>
            </a:extLst>
          </a:blip>
          <a:srcRect b="58333"/>
          <a:stretch>
            <a:fillRect/>
          </a:stretch>
        </p:blipFill>
        <p:spPr bwMode="auto">
          <a:xfrm>
            <a:off x="2193465" y="20574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hugecandle"/>
          <p:cNvPicPr>
            <a:picLocks noChangeAspect="1" noChangeArrowheads="1"/>
          </p:cNvPicPr>
          <p:nvPr/>
        </p:nvPicPr>
        <p:blipFill>
          <a:blip r:embed="rId2">
            <a:extLst>
              <a:ext uri="{28A0092B-C50C-407E-A947-70E740481C1C}">
                <a14:useLocalDpi xmlns:a14="http://schemas.microsoft.com/office/drawing/2010/main" val="0"/>
              </a:ext>
            </a:extLst>
          </a:blip>
          <a:srcRect b="58333"/>
          <a:stretch>
            <a:fillRect/>
          </a:stretch>
        </p:blipFill>
        <p:spPr bwMode="auto">
          <a:xfrm>
            <a:off x="4475840" y="1462314"/>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Call to Worship 1</a:t>
            </a:r>
            <a:endParaRPr lang="en-US" sz="4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486231" y="926637"/>
            <a:ext cx="7162800" cy="5478423"/>
          </a:xfrm>
          <a:prstGeom prst="rect">
            <a:avLst/>
          </a:prstGeom>
        </p:spPr>
        <p:txBody>
          <a:bodyPr wrap="square">
            <a:spAutoFit/>
          </a:bodyPr>
          <a:lstStyle/>
          <a:p>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4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Lift your hearts. Lift your eyes. Lift your eyes.         Lift your voices.</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p>
          <a:p>
            <a:pPr fontAlgn="ctr"/>
            <a:r>
              <a:rPr lang="en-US" sz="2400" b="1" dirty="0" smtClean="0">
                <a:latin typeface="Segoe UI" panose="020B0502040204020203" pitchFamily="34" charset="0"/>
                <a:cs typeface="Segoe UI" panose="020B0502040204020203" pitchFamily="34" charset="0"/>
              </a:rPr>
              <a:t>The living God, the moving Spirit of God has called us together – in witness, celebration, and struggle.</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400" i="1" dirty="0" smtClean="0">
                <a:solidFill>
                  <a:schemeClr val="bg2">
                    <a:lumMod val="50000"/>
                  </a:schemeClr>
                </a:solidFill>
                <a:latin typeface="Segoe UI" panose="020B0502040204020203" pitchFamily="34" charset="0"/>
                <a:cs typeface="Segoe UI" panose="020B0502040204020203" pitchFamily="34" charset="0"/>
              </a:rPr>
              <a:t> </a:t>
            </a:r>
            <a:endParaRPr lang="en-US" sz="24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Reach out toward each other!</a:t>
            </a:r>
            <a:endParaRPr lang="en-US" sz="2400" dirty="0"/>
          </a:p>
          <a:p>
            <a:pPr marL="0" lvl="0" indent="0">
              <a:spcBef>
                <a:spcPts val="0"/>
              </a:spcBef>
              <a:spcAft>
                <a:spcPts val="300"/>
              </a:spcAft>
              <a:buNone/>
            </a:pPr>
            <a:endParaRPr lang="en-US" sz="105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Our God reaches out toward us!                                           Come, let us worship God!</a:t>
            </a:r>
            <a:endParaRPr lang="en-US" sz="2400" b="1" dirty="0"/>
          </a:p>
          <a:p>
            <a:pPr marL="0" lvl="0" indent="0">
              <a:spcBef>
                <a:spcPts val="0"/>
              </a:spcBef>
              <a:spcAft>
                <a:spcPts val="300"/>
              </a:spcAft>
              <a:buNone/>
            </a:pPr>
            <a:endParaRPr lang="en-US" sz="1000" dirty="0" smtClean="0">
              <a:solidFill>
                <a:prstClr val="black"/>
              </a:solidFill>
            </a:endParaRPr>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Call to Worship 2</a:t>
            </a:r>
            <a:endParaRPr lang="en-US" sz="4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486230" y="1086291"/>
            <a:ext cx="8200569" cy="7755969"/>
          </a:xfrm>
          <a:prstGeom prst="rect">
            <a:avLst/>
          </a:prstGeom>
        </p:spPr>
        <p:txBody>
          <a:bodyPr wrap="square">
            <a:spAutoFit/>
          </a:bodyPr>
          <a:lstStyle/>
          <a:p>
            <a:r>
              <a:rPr lang="en-US" sz="2800" b="1" dirty="0" smtClean="0">
                <a:solidFill>
                  <a:srgbClr val="0747A5"/>
                </a:solidFill>
                <a:latin typeface="Gabriola" panose="04040605051002020D02" pitchFamily="82" charset="0"/>
              </a:rPr>
              <a:t>One</a:t>
            </a:r>
            <a:r>
              <a:rPr lang="en-US" sz="2800" b="1" dirty="0">
                <a:solidFill>
                  <a:srgbClr val="0747A5"/>
                </a:solidFill>
                <a:latin typeface="Gabriola" panose="04040605051002020D02" pitchFamily="82" charset="0"/>
              </a:rPr>
              <a:t>: </a:t>
            </a:r>
            <a:r>
              <a:rPr lang="en-US" sz="2000" i="1" dirty="0" smtClean="0">
                <a:solidFill>
                  <a:schemeClr val="bg2">
                    <a:lumMod val="50000"/>
                  </a:schemeClr>
                </a:solidFill>
                <a:latin typeface="Segoe UI" panose="020B0502040204020203" pitchFamily="34" charset="0"/>
                <a:cs typeface="Segoe UI" panose="020B0502040204020203" pitchFamily="34" charset="0"/>
              </a:rPr>
              <a:t> </a:t>
            </a:r>
          </a:p>
          <a:p>
            <a:r>
              <a:rPr lang="en-US" sz="2400" dirty="0" smtClean="0">
                <a:latin typeface="Segoe UI" panose="020B0502040204020203" pitchFamily="34" charset="0"/>
                <a:cs typeface="Segoe UI" panose="020B0502040204020203" pitchFamily="34" charset="0"/>
              </a:rPr>
              <a:t>Though </a:t>
            </a:r>
            <a:r>
              <a:rPr lang="en-US" sz="2400" dirty="0">
                <a:latin typeface="Segoe UI" panose="020B0502040204020203" pitchFamily="34" charset="0"/>
                <a:cs typeface="Segoe UI" panose="020B0502040204020203" pitchFamily="34" charset="0"/>
              </a:rPr>
              <a:t>the way is long and the road is </a:t>
            </a:r>
            <a:r>
              <a:rPr lang="en-US" sz="2400" dirty="0" smtClean="0">
                <a:latin typeface="Segoe UI" panose="020B0502040204020203" pitchFamily="34" charset="0"/>
                <a:cs typeface="Segoe UI" panose="020B0502040204020203" pitchFamily="34" charset="0"/>
              </a:rPr>
              <a:t>tough,</a:t>
            </a:r>
            <a:endParaRPr lang="en-US" sz="2400" dirty="0">
              <a:latin typeface="Segoe UI" panose="020B0502040204020203" pitchFamily="34" charset="0"/>
              <a:cs typeface="Segoe UI" panose="020B0502040204020203" pitchFamily="34" charset="0"/>
            </a:endParaRPr>
          </a:p>
          <a:p>
            <a:pPr fontAlgn="ctr">
              <a:spcAft>
                <a:spcPts val="600"/>
              </a:spcAft>
            </a:pPr>
            <a:endParaRPr lang="en-US" sz="1200" b="1" dirty="0" smtClean="0">
              <a:solidFill>
                <a:srgbClr val="0747A5"/>
              </a:solidFill>
              <a:latin typeface="Gabriola" panose="04040605051002020D02" pitchFamily="82" charset="0"/>
            </a:endParaRPr>
          </a:p>
          <a:p>
            <a:pPr fontAlgn="ctr">
              <a:spcAft>
                <a:spcPts val="600"/>
              </a:spcAft>
            </a:pPr>
            <a:r>
              <a:rPr lang="en-US" sz="2800" b="1" dirty="0" smtClean="0">
                <a:solidFill>
                  <a:srgbClr val="0747A5"/>
                </a:solidFill>
                <a:latin typeface="Gabriola" panose="04040605051002020D02" pitchFamily="82" charset="0"/>
              </a:rPr>
              <a:t>All : </a:t>
            </a:r>
          </a:p>
          <a:p>
            <a:pPr fontAlgn="ctr">
              <a:spcAft>
                <a:spcPts val="600"/>
              </a:spcAft>
            </a:pPr>
            <a:r>
              <a:rPr lang="en-US" sz="2400" b="1" dirty="0" smtClean="0">
                <a:latin typeface="Segoe UI" panose="020B0502040204020203" pitchFamily="34" charset="0"/>
                <a:cs typeface="Segoe UI" panose="020B0502040204020203" pitchFamily="34" charset="0"/>
              </a:rPr>
              <a:t>We </a:t>
            </a:r>
            <a:r>
              <a:rPr lang="en-US" sz="2400" b="1" dirty="0">
                <a:latin typeface="Segoe UI" panose="020B0502040204020203" pitchFamily="34" charset="0"/>
                <a:cs typeface="Segoe UI" panose="020B0502040204020203" pitchFamily="34" charset="0"/>
              </a:rPr>
              <a:t>do not travel alone</a:t>
            </a:r>
            <a:r>
              <a:rPr lang="en-US" sz="2400" b="1" dirty="0" smtClean="0">
                <a:latin typeface="Segoe UI" panose="020B0502040204020203" pitchFamily="34" charset="0"/>
                <a:cs typeface="Segoe UI" panose="020B0502040204020203" pitchFamily="34" charset="0"/>
              </a:rPr>
              <a:t>.</a:t>
            </a:r>
          </a:p>
          <a:p>
            <a:pPr fontAlgn="ctr">
              <a:spcAft>
                <a:spcPts val="600"/>
              </a:spcAft>
            </a:pPr>
            <a:endParaRPr lang="en-US" sz="1200" b="1" dirty="0">
              <a:latin typeface="Segoe UI" panose="020B0502040204020203" pitchFamily="34" charset="0"/>
              <a:cs typeface="Segoe UI" panose="020B0502040204020203" pitchFamily="34" charset="0"/>
            </a:endParaRPr>
          </a:p>
          <a:p>
            <a:r>
              <a:rPr lang="en-US" sz="2800" b="1" dirty="0" smtClean="0">
                <a:solidFill>
                  <a:srgbClr val="0747A5"/>
                </a:solidFill>
                <a:latin typeface="Gabriola" panose="04040605051002020D02" pitchFamily="82" charset="0"/>
              </a:rPr>
              <a:t>One</a:t>
            </a:r>
            <a:r>
              <a:rPr lang="en-US" sz="2800" b="1" dirty="0">
                <a:solidFill>
                  <a:srgbClr val="0747A5"/>
                </a:solidFill>
                <a:latin typeface="Gabriola" panose="04040605051002020D02" pitchFamily="82" charset="0"/>
              </a:rPr>
              <a:t>: </a:t>
            </a:r>
            <a:r>
              <a:rPr lang="en-US" sz="2000" i="1" dirty="0">
                <a:solidFill>
                  <a:schemeClr val="bg2">
                    <a:lumMod val="50000"/>
                  </a:schemeClr>
                </a:solidFill>
                <a:latin typeface="Segoe UI" panose="020B0502040204020203" pitchFamily="34" charset="0"/>
                <a:cs typeface="Segoe UI" panose="020B0502040204020203" pitchFamily="34" charset="0"/>
              </a:rPr>
              <a:t>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Though the shadows loom and the wind will rise,</a:t>
            </a:r>
            <a:endParaRPr lang="en-US" sz="2400" dirty="0">
              <a:latin typeface="Segoe UI" panose="020B0502040204020203" pitchFamily="34" charset="0"/>
              <a:cs typeface="Segoe UI" panose="020B0502040204020203" pitchFamily="34" charset="0"/>
            </a:endParaRPr>
          </a:p>
          <a:p>
            <a:pPr fontAlgn="ctr">
              <a:spcAft>
                <a:spcPts val="600"/>
              </a:spcAft>
            </a:pPr>
            <a:endParaRPr lang="en-US" sz="1200" b="1" dirty="0" smtClean="0">
              <a:solidFill>
                <a:srgbClr val="0747A5"/>
              </a:solidFill>
              <a:latin typeface="Gabriola" panose="04040605051002020D02" pitchFamily="82" charset="0"/>
            </a:endParaRPr>
          </a:p>
          <a:p>
            <a:pPr fontAlgn="ctr">
              <a:spcAft>
                <a:spcPts val="600"/>
              </a:spcAft>
            </a:pPr>
            <a:r>
              <a:rPr lang="en-US" sz="2800" b="1" dirty="0" smtClean="0">
                <a:solidFill>
                  <a:srgbClr val="0747A5"/>
                </a:solidFill>
                <a:latin typeface="Gabriola" panose="04040605051002020D02" pitchFamily="82" charset="0"/>
              </a:rPr>
              <a:t>All </a:t>
            </a:r>
            <a:r>
              <a:rPr lang="en-US" sz="2800" b="1" dirty="0">
                <a:solidFill>
                  <a:srgbClr val="0747A5"/>
                </a:solidFill>
                <a:latin typeface="Gabriola" panose="04040605051002020D02" pitchFamily="82" charset="0"/>
              </a:rPr>
              <a:t>: </a:t>
            </a:r>
            <a:endParaRPr lang="en-US" sz="2800" b="1" dirty="0" smtClean="0">
              <a:solidFill>
                <a:srgbClr val="0747A5"/>
              </a:solidFill>
              <a:latin typeface="Gabriola" panose="04040605051002020D02" pitchFamily="82" charset="0"/>
            </a:endParaRPr>
          </a:p>
          <a:p>
            <a:pPr fontAlgn="ctr">
              <a:spcAft>
                <a:spcPts val="600"/>
              </a:spcAft>
            </a:pPr>
            <a:r>
              <a:rPr lang="en-US" sz="2400" b="1" dirty="0" smtClean="0">
                <a:latin typeface="Segoe UI" panose="020B0502040204020203" pitchFamily="34" charset="0"/>
                <a:cs typeface="Segoe UI" panose="020B0502040204020203" pitchFamily="34" charset="0"/>
              </a:rPr>
              <a:t>We find strength together.</a:t>
            </a:r>
          </a:p>
          <a:p>
            <a:pPr fontAlgn="ctr">
              <a:spcAft>
                <a:spcPts val="600"/>
              </a:spcAft>
            </a:pPr>
            <a:endParaRPr lang="en-US" sz="1200" b="1" dirty="0" smtClean="0">
              <a:latin typeface="Segoe UI" panose="020B0502040204020203" pitchFamily="34" charset="0"/>
              <a:cs typeface="Segoe UI" panose="020B0502040204020203" pitchFamily="34" charset="0"/>
            </a:endParaRPr>
          </a:p>
          <a:p>
            <a:pPr fontAlgn="ctr">
              <a:spcAft>
                <a:spcPts val="600"/>
              </a:spcAft>
            </a:pPr>
            <a:endParaRPr lang="en-US" sz="2400" b="1" dirty="0">
              <a:latin typeface="Segoe UI" panose="020B0502040204020203" pitchFamily="34" charset="0"/>
              <a:cs typeface="Segoe UI" panose="020B0502040204020203" pitchFamily="34" charset="0"/>
            </a:endParaRPr>
          </a:p>
          <a:p>
            <a:pPr fontAlgn="ctr">
              <a:spcAft>
                <a:spcPts val="600"/>
              </a:spcAft>
            </a:pPr>
            <a:endParaRPr lang="en-US" sz="2400" b="1" dirty="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400" i="1" dirty="0" smtClean="0">
                <a:solidFill>
                  <a:schemeClr val="bg2">
                    <a:lumMod val="50000"/>
                  </a:schemeClr>
                </a:solidFill>
                <a:latin typeface="Segoe UI" panose="020B0502040204020203" pitchFamily="34" charset="0"/>
                <a:cs typeface="Segoe UI" panose="020B0502040204020203" pitchFamily="34" charset="0"/>
              </a:rPr>
              <a:t> </a:t>
            </a:r>
            <a:endParaRPr lang="en-US" sz="24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8401939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228" y="434066"/>
            <a:ext cx="8077200" cy="1252650"/>
          </a:xfrm>
          <a:prstGeom prst="rect">
            <a:avLst/>
          </a:prstGeom>
        </p:spPr>
        <p:txBody>
          <a:bodyPr wrap="square">
            <a:spAutoFit/>
          </a:bodyPr>
          <a:lstStyle/>
          <a:p>
            <a:r>
              <a:rPr lang="en-US" sz="2800" b="1" dirty="0" smtClean="0">
                <a:solidFill>
                  <a:srgbClr val="0747A5"/>
                </a:solidFill>
                <a:latin typeface="Gabriola" panose="04040605051002020D02" pitchFamily="82" charset="0"/>
              </a:rPr>
              <a:t>Call to Worship 2 continued…</a:t>
            </a:r>
            <a:endParaRPr lang="en-US" sz="2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486231" y="1028235"/>
            <a:ext cx="7162800" cy="7540526"/>
          </a:xfrm>
          <a:prstGeom prst="rect">
            <a:avLst/>
          </a:prstGeom>
        </p:spPr>
        <p:txBody>
          <a:bodyPr wrap="square">
            <a:spAutoFit/>
          </a:bodyPr>
          <a:lstStyle/>
          <a:p>
            <a:r>
              <a:rPr lang="en-US" sz="2400" b="1" dirty="0">
                <a:solidFill>
                  <a:srgbClr val="0747A5"/>
                </a:solidFill>
                <a:latin typeface="Gabriola" panose="04040605051002020D02" pitchFamily="82" charset="0"/>
              </a:rPr>
              <a:t>One: </a:t>
            </a:r>
            <a:r>
              <a:rPr lang="en-US" sz="2400" i="1" dirty="0">
                <a:solidFill>
                  <a:schemeClr val="bg2">
                    <a:lumMod val="50000"/>
                  </a:schemeClr>
                </a:solidFill>
                <a:latin typeface="Segoe UI" panose="020B0502040204020203" pitchFamily="34" charset="0"/>
                <a:cs typeface="Segoe UI" panose="020B0502040204020203" pitchFamily="34" charset="0"/>
              </a:rPr>
              <a:t> </a:t>
            </a:r>
            <a:endParaRPr lang="en-US" sz="2400" i="1" dirty="0" smtClean="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Though </a:t>
            </a:r>
            <a:r>
              <a:rPr lang="en-US" sz="2400" dirty="0">
                <a:latin typeface="Segoe UI" panose="020B0502040204020203" pitchFamily="34" charset="0"/>
                <a:cs typeface="Segoe UI" panose="020B0502040204020203" pitchFamily="34" charset="0"/>
              </a:rPr>
              <a:t>our feet ache and our muscles strain, </a:t>
            </a:r>
          </a:p>
          <a:p>
            <a:pPr fontAlgn="ctr">
              <a:spcAft>
                <a:spcPts val="600"/>
              </a:spcAft>
            </a:pPr>
            <a:endParaRPr lang="en-US" sz="1600" b="1" dirty="0" smtClean="0">
              <a:solidFill>
                <a:srgbClr val="0747A5"/>
              </a:solidFill>
              <a:latin typeface="Gabriola" panose="04040605051002020D02" pitchFamily="82" charset="0"/>
            </a:endParaRPr>
          </a:p>
          <a:p>
            <a:pPr fontAlgn="ctr">
              <a:spcAft>
                <a:spcPts val="600"/>
              </a:spcAft>
            </a:pPr>
            <a:r>
              <a:rPr lang="en-US" sz="2400" b="1" dirty="0" smtClean="0">
                <a:solidFill>
                  <a:srgbClr val="0747A5"/>
                </a:solidFill>
                <a:latin typeface="Gabriola" panose="04040605051002020D02" pitchFamily="82" charset="0"/>
              </a:rPr>
              <a:t>All </a:t>
            </a:r>
            <a:r>
              <a:rPr lang="en-US" sz="2400" b="1" dirty="0">
                <a:solidFill>
                  <a:srgbClr val="0747A5"/>
                </a:solidFill>
                <a:latin typeface="Gabriola" panose="04040605051002020D02" pitchFamily="82" charset="0"/>
              </a:rPr>
              <a:t>: </a:t>
            </a:r>
            <a:endParaRPr lang="en-US" sz="2400" b="1" dirty="0" smtClean="0">
              <a:solidFill>
                <a:srgbClr val="0747A5"/>
              </a:solidFill>
              <a:latin typeface="Gabriola" panose="04040605051002020D02" pitchFamily="82" charset="0"/>
            </a:endParaRPr>
          </a:p>
          <a:p>
            <a:pPr fontAlgn="ctr">
              <a:spcAft>
                <a:spcPts val="600"/>
              </a:spcAft>
            </a:pPr>
            <a:r>
              <a:rPr lang="en-US" sz="2400" b="1" dirty="0" smtClean="0">
                <a:latin typeface="Segoe UI" panose="020B0502040204020203" pitchFamily="34" charset="0"/>
                <a:cs typeface="Segoe UI" panose="020B0502040204020203" pitchFamily="34" charset="0"/>
              </a:rPr>
              <a:t>We </a:t>
            </a:r>
            <a:r>
              <a:rPr lang="en-US" sz="2400" b="1" dirty="0">
                <a:latin typeface="Segoe UI" panose="020B0502040204020203" pitchFamily="34" charset="0"/>
                <a:cs typeface="Segoe UI" panose="020B0502040204020203" pitchFamily="34" charset="0"/>
              </a:rPr>
              <a:t>can make it home only with the help </a:t>
            </a:r>
            <a:r>
              <a:rPr lang="en-US" sz="2400" b="1" dirty="0" smtClean="0">
                <a:latin typeface="Segoe UI" panose="020B0502040204020203" pitchFamily="34" charset="0"/>
                <a:cs typeface="Segoe UI" panose="020B0502040204020203" pitchFamily="34" charset="0"/>
              </a:rPr>
              <a:t>                                  of </a:t>
            </a:r>
            <a:r>
              <a:rPr lang="en-US" sz="2400" b="1" dirty="0">
                <a:latin typeface="Segoe UI" panose="020B0502040204020203" pitchFamily="34" charset="0"/>
                <a:cs typeface="Segoe UI" panose="020B0502040204020203" pitchFamily="34" charset="0"/>
              </a:rPr>
              <a:t>each other.</a:t>
            </a:r>
          </a:p>
          <a:p>
            <a:endParaRPr lang="en-US" sz="1600" b="1" dirty="0" smtClean="0">
              <a:solidFill>
                <a:srgbClr val="0747A5"/>
              </a:solidFill>
              <a:latin typeface="Gabriola" panose="04040605051002020D02" pitchFamily="82" charset="0"/>
            </a:endParaRPr>
          </a:p>
          <a:p>
            <a:r>
              <a:rPr lang="en-US" sz="2400" b="1" dirty="0" smtClean="0">
                <a:solidFill>
                  <a:srgbClr val="0747A5"/>
                </a:solidFill>
                <a:latin typeface="Gabriola" panose="04040605051002020D02" pitchFamily="82" charset="0"/>
              </a:rPr>
              <a:t>One</a:t>
            </a:r>
            <a:r>
              <a:rPr lang="en-US" sz="2400" b="1" dirty="0">
                <a:solidFill>
                  <a:srgbClr val="0747A5"/>
                </a:solidFill>
                <a:latin typeface="Gabriola" panose="04040605051002020D02" pitchFamily="82" charset="0"/>
              </a:rPr>
              <a:t>: </a:t>
            </a:r>
            <a:r>
              <a:rPr lang="en-US" sz="2400" i="1" dirty="0">
                <a:solidFill>
                  <a:schemeClr val="bg2">
                    <a:lumMod val="50000"/>
                  </a:schemeClr>
                </a:solidFill>
                <a:latin typeface="Segoe UI" panose="020B0502040204020203" pitchFamily="34" charset="0"/>
                <a:cs typeface="Segoe UI" panose="020B0502040204020203" pitchFamily="34" charset="0"/>
              </a:rPr>
              <a:t> </a:t>
            </a:r>
            <a:endParaRPr lang="en-US" sz="2400" i="1" dirty="0" smtClean="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We </a:t>
            </a:r>
            <a:r>
              <a:rPr lang="en-US" sz="2400" dirty="0">
                <a:latin typeface="Segoe UI" panose="020B0502040204020203" pitchFamily="34" charset="0"/>
                <a:cs typeface="Segoe UI" panose="020B0502040204020203" pitchFamily="34" charset="0"/>
              </a:rPr>
              <a:t>are a pilgrim people</a:t>
            </a:r>
            <a:r>
              <a:rPr lang="en-US" sz="2400" dirty="0" smtClean="0">
                <a:latin typeface="Segoe UI" panose="020B0502040204020203" pitchFamily="34" charset="0"/>
                <a:cs typeface="Segoe UI" panose="020B0502040204020203" pitchFamily="34" charset="0"/>
              </a:rPr>
              <a:t>.</a:t>
            </a:r>
          </a:p>
          <a:p>
            <a:endParaRPr lang="en-US" sz="1600" dirty="0">
              <a:latin typeface="Segoe UI" panose="020B0502040204020203" pitchFamily="34" charset="0"/>
              <a:cs typeface="Segoe UI" panose="020B0502040204020203" pitchFamily="34" charset="0"/>
            </a:endParaRPr>
          </a:p>
          <a:p>
            <a:pPr fontAlgn="ctr">
              <a:spcAft>
                <a:spcPts val="600"/>
              </a:spcAft>
            </a:pPr>
            <a:r>
              <a:rPr lang="en-US" sz="2400" b="1" dirty="0">
                <a:solidFill>
                  <a:srgbClr val="0747A5"/>
                </a:solidFill>
                <a:latin typeface="Gabriola" panose="04040605051002020D02" pitchFamily="82" charset="0"/>
              </a:rPr>
              <a:t>All </a:t>
            </a:r>
            <a:r>
              <a:rPr lang="en-US" sz="2400" b="1" dirty="0" smtClean="0">
                <a:solidFill>
                  <a:srgbClr val="0747A5"/>
                </a:solidFill>
                <a:latin typeface="Gabriola" panose="04040605051002020D02" pitchFamily="82" charset="0"/>
              </a:rPr>
              <a:t>:</a:t>
            </a:r>
          </a:p>
          <a:p>
            <a:pPr fontAlgn="ctr">
              <a:spcAft>
                <a:spcPts val="600"/>
              </a:spcAft>
            </a:pPr>
            <a:r>
              <a:rPr lang="en-US" sz="2400" b="1" dirty="0" smtClean="0">
                <a:latin typeface="Segoe UI" panose="020B0502040204020203" pitchFamily="34" charset="0"/>
                <a:cs typeface="Segoe UI" panose="020B0502040204020203" pitchFamily="34" charset="0"/>
              </a:rPr>
              <a:t>No </a:t>
            </a:r>
            <a:r>
              <a:rPr lang="en-US" sz="2400" b="1" dirty="0">
                <a:latin typeface="Segoe UI" panose="020B0502040204020203" pitchFamily="34" charset="0"/>
                <a:cs typeface="Segoe UI" panose="020B0502040204020203" pitchFamily="34" charset="0"/>
              </a:rPr>
              <a:t>one gets left behind.</a:t>
            </a:r>
          </a:p>
          <a:p>
            <a:endParaRPr lang="en-US" sz="1400" b="1" dirty="0" smtClean="0">
              <a:solidFill>
                <a:srgbClr val="0747A5"/>
              </a:solidFill>
              <a:latin typeface="Gabriola" panose="04040605051002020D02" pitchFamily="82" charset="0"/>
            </a:endParaRPr>
          </a:p>
          <a:p>
            <a:pPr fontAlgn="ctr">
              <a:spcAft>
                <a:spcPts val="600"/>
              </a:spcAft>
            </a:pPr>
            <a:endParaRPr lang="en-US" sz="2400" b="1" dirty="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400" i="1" dirty="0" smtClean="0">
                <a:solidFill>
                  <a:schemeClr val="bg2">
                    <a:lumMod val="50000"/>
                  </a:schemeClr>
                </a:solidFill>
                <a:latin typeface="Segoe UI" panose="020B0502040204020203" pitchFamily="34" charset="0"/>
                <a:cs typeface="Segoe UI" panose="020B0502040204020203" pitchFamily="34" charset="0"/>
              </a:rPr>
              <a:t> </a:t>
            </a:r>
            <a:endParaRPr lang="en-US" sz="24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9925913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228" y="434066"/>
            <a:ext cx="8077200" cy="1252650"/>
          </a:xfrm>
          <a:prstGeom prst="rect">
            <a:avLst/>
          </a:prstGeom>
        </p:spPr>
        <p:txBody>
          <a:bodyPr wrap="square">
            <a:spAutoFit/>
          </a:bodyPr>
          <a:lstStyle/>
          <a:p>
            <a:r>
              <a:rPr lang="en-US" sz="2800" b="1" dirty="0" smtClean="0">
                <a:solidFill>
                  <a:srgbClr val="0747A5"/>
                </a:solidFill>
                <a:latin typeface="Gabriola" panose="04040605051002020D02" pitchFamily="82" charset="0"/>
              </a:rPr>
              <a:t>Call to Worship 2 continued…</a:t>
            </a:r>
            <a:endParaRPr lang="en-US" sz="2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486231" y="926637"/>
            <a:ext cx="7162800" cy="6417141"/>
          </a:xfrm>
          <a:prstGeom prst="rect">
            <a:avLst/>
          </a:prstGeom>
        </p:spPr>
        <p:txBody>
          <a:bodyPr wrap="square">
            <a:spAutoFit/>
          </a:bodyPr>
          <a:lstStyle/>
          <a:p>
            <a:endParaRPr lang="en-US" sz="1400" b="1" dirty="0" smtClean="0">
              <a:solidFill>
                <a:srgbClr val="0747A5"/>
              </a:solidFill>
              <a:latin typeface="Gabriola" panose="04040605051002020D02" pitchFamily="82" charset="0"/>
            </a:endParaRPr>
          </a:p>
          <a:p>
            <a:r>
              <a:rPr lang="en-US" sz="2800" b="1" dirty="0" smtClean="0">
                <a:solidFill>
                  <a:srgbClr val="0747A5"/>
                </a:solidFill>
                <a:latin typeface="Gabriola" panose="04040605051002020D02" pitchFamily="82" charset="0"/>
              </a:rPr>
              <a:t>One: </a:t>
            </a:r>
          </a:p>
          <a:p>
            <a:r>
              <a:rPr lang="en-US" sz="2400" dirty="0" smtClean="0">
                <a:latin typeface="Segoe UI" panose="020B0502040204020203" pitchFamily="34" charset="0"/>
                <a:cs typeface="Segoe UI" panose="020B0502040204020203" pitchFamily="34" charset="0"/>
              </a:rPr>
              <a:t>and </a:t>
            </a:r>
            <a:r>
              <a:rPr lang="en-US" sz="2400" dirty="0">
                <a:latin typeface="Segoe UI" panose="020B0502040204020203" pitchFamily="34" charset="0"/>
                <a:cs typeface="Segoe UI" panose="020B0502040204020203" pitchFamily="34" charset="0"/>
              </a:rPr>
              <a:t>as we travel, may we remember the God who </a:t>
            </a:r>
            <a:r>
              <a:rPr lang="en-US" sz="2400" dirty="0" smtClean="0">
                <a:latin typeface="Segoe UI" panose="020B0502040204020203" pitchFamily="34" charset="0"/>
                <a:cs typeface="Segoe UI" panose="020B0502040204020203" pitchFamily="34" charset="0"/>
              </a:rPr>
              <a:t>has </a:t>
            </a:r>
            <a:r>
              <a:rPr lang="en-US" sz="2400" dirty="0">
                <a:latin typeface="Segoe UI" panose="020B0502040204020203" pitchFamily="34" charset="0"/>
                <a:cs typeface="Segoe UI" panose="020B0502040204020203" pitchFamily="34" charset="0"/>
              </a:rPr>
              <a:t>promised to travel with us.</a:t>
            </a:r>
          </a:p>
          <a:p>
            <a:pPr fontAlgn="ctr">
              <a:spcAft>
                <a:spcPts val="600"/>
              </a:spcAft>
            </a:pPr>
            <a:endParaRPr lang="en-US" sz="1600" b="1" dirty="0" smtClean="0">
              <a:solidFill>
                <a:srgbClr val="0747A5"/>
              </a:solidFill>
              <a:latin typeface="Gabriola" panose="04040605051002020D02" pitchFamily="82" charset="0"/>
            </a:endParaRPr>
          </a:p>
          <a:p>
            <a:pPr fontAlgn="ctr">
              <a:spcAft>
                <a:spcPts val="600"/>
              </a:spcAft>
            </a:pPr>
            <a:r>
              <a:rPr lang="en-US" sz="2800" b="1" dirty="0" smtClean="0">
                <a:solidFill>
                  <a:srgbClr val="0747A5"/>
                </a:solidFill>
                <a:latin typeface="Gabriola" panose="04040605051002020D02" pitchFamily="82" charset="0"/>
              </a:rPr>
              <a:t>All : </a:t>
            </a:r>
          </a:p>
          <a:p>
            <a:pPr fontAlgn="ctr">
              <a:spcAft>
                <a:spcPts val="600"/>
              </a:spcAft>
            </a:pPr>
            <a:r>
              <a:rPr lang="en-US" sz="2400" b="1" dirty="0" smtClean="0">
                <a:latin typeface="Segoe UI" panose="020B0502040204020203" pitchFamily="34" charset="0"/>
                <a:cs typeface="Segoe UI" panose="020B0502040204020203" pitchFamily="34" charset="0"/>
              </a:rPr>
              <a:t>Come let us sing praises to this God,                    our companion on the road.</a:t>
            </a:r>
            <a:endParaRPr lang="en-US" sz="2400" b="1" dirty="0">
              <a:latin typeface="Segoe UI" panose="020B0502040204020203" pitchFamily="34" charset="0"/>
              <a:cs typeface="Segoe UI" panose="020B0502040204020203" pitchFamily="34" charset="0"/>
            </a:endParaRPr>
          </a:p>
          <a:p>
            <a:pPr fontAlgn="ctr">
              <a:spcAft>
                <a:spcPts val="600"/>
              </a:spcAft>
            </a:pPr>
            <a:endParaRPr lang="en-US" sz="2400" b="1" dirty="0">
              <a:latin typeface="Segoe UI" panose="020B0502040204020203" pitchFamily="34" charset="0"/>
              <a:cs typeface="Segoe UI" panose="020B0502040204020203" pitchFamily="34" charset="0"/>
            </a:endParaRPr>
          </a:p>
          <a:p>
            <a:pPr fontAlgn="ctr">
              <a:spcAft>
                <a:spcPts val="600"/>
              </a:spcAft>
            </a:pPr>
            <a:endParaRPr lang="en-US" sz="2400" b="1" dirty="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400" i="1" dirty="0" smtClean="0">
                <a:solidFill>
                  <a:schemeClr val="bg2">
                    <a:lumMod val="50000"/>
                  </a:schemeClr>
                </a:solidFill>
                <a:latin typeface="Segoe UI" panose="020B0502040204020203" pitchFamily="34" charset="0"/>
                <a:cs typeface="Segoe UI" panose="020B0502040204020203" pitchFamily="34" charset="0"/>
              </a:rPr>
              <a:t> </a:t>
            </a:r>
            <a:endParaRPr lang="en-US" sz="24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410539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01554"/>
            <a:ext cx="8534400" cy="5486400"/>
          </a:xfrm>
        </p:spPr>
        <p:txBody>
          <a:bodyPr>
            <a:normAutofit/>
          </a:bodyPr>
          <a:lstStyle/>
          <a:p>
            <a:pPr marL="0" indent="0">
              <a:buNone/>
            </a:pPr>
            <a:r>
              <a:rPr lang="en-US" sz="4800" b="1" dirty="0">
                <a:solidFill>
                  <a:srgbClr val="0747A5"/>
                </a:solidFill>
                <a:latin typeface="Gabriola" panose="04040605051002020D02" pitchFamily="82" charset="0"/>
                <a:cs typeface="+mn-cs"/>
              </a:rPr>
              <a:t>Call to Offering </a:t>
            </a:r>
            <a:r>
              <a:rPr lang="en-US" sz="4800" b="1" dirty="0" smtClean="0">
                <a:solidFill>
                  <a:srgbClr val="0747A5"/>
                </a:solidFill>
                <a:latin typeface="Gabriola" panose="04040605051002020D02" pitchFamily="82" charset="0"/>
                <a:cs typeface="+mn-cs"/>
              </a:rPr>
              <a:t>1</a:t>
            </a:r>
          </a:p>
          <a:p>
            <a:pPr marL="0" indent="0">
              <a:buNone/>
            </a:pPr>
            <a:endParaRPr lang="en-US" sz="1100" b="1" dirty="0">
              <a:solidFill>
                <a:srgbClr val="0747A5"/>
              </a:solidFill>
              <a:latin typeface="Gabriola" panose="04040605051002020D02" pitchFamily="82" charset="0"/>
              <a:cs typeface="+mn-cs"/>
            </a:endParaRPr>
          </a:p>
          <a:p>
            <a:pPr marL="0" indent="0">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A Veteran of the Cross is a term historically used by the United Church of Christ Christmas Fund to describe clergy and lay employees who have served and are serving the church.  Although we may experience our ministers and lay employees as tireless, the truth of the matter is they need rest. Although we may be unaware of the hardships and trials of our ministers and lay employees, unexpected deaths, illness, and disasters regularly occur in their lives.</a:t>
            </a:r>
            <a:endParaRPr lang="en-US" sz="2400"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390236"/>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a:t>
            </a:r>
            <a:r>
              <a:rPr lang="en-US" sz="2800" b="1" dirty="0" smtClean="0">
                <a:solidFill>
                  <a:srgbClr val="0747A5"/>
                </a:solidFill>
                <a:latin typeface="Gabriola" panose="04040605051002020D02" pitchFamily="82" charset="0"/>
                <a:cs typeface="+mn-cs"/>
              </a:rPr>
              <a:t> 1 </a:t>
            </a:r>
            <a:r>
              <a:rPr lang="en-US" sz="2800" b="1" dirty="0">
                <a:solidFill>
                  <a:srgbClr val="0747A5"/>
                </a:solidFill>
                <a:latin typeface="Gabriola" panose="04040605051002020D02" pitchFamily="82" charset="0"/>
                <a:cs typeface="+mn-cs"/>
              </a:rPr>
              <a:t>Continued…</a:t>
            </a:r>
          </a:p>
          <a:p>
            <a:pPr marL="0" indent="0">
              <a:buNone/>
            </a:pPr>
            <a:endParaRPr lang="en-US" sz="1600" dirty="0" smtClean="0"/>
          </a:p>
          <a:p>
            <a:pPr marL="0" indent="0">
              <a:spcBef>
                <a:spcPts val="0"/>
              </a:spcBef>
              <a:buNone/>
            </a:pPr>
            <a:r>
              <a:rPr lang="en-US" sz="2400" dirty="0" smtClean="0"/>
              <a:t>The Christmas Fund provides emergency grants for clergy   and lay employees during the unexpected times of financial need. Further, the Fund provides monthly pension supplements to more than 400 lower-income retired           </a:t>
            </a:r>
            <a:r>
              <a:rPr lang="en-US" sz="2400" dirty="0" err="1" smtClean="0"/>
              <a:t>UCC</a:t>
            </a:r>
            <a:r>
              <a:rPr lang="en-US" sz="2400" dirty="0" smtClean="0"/>
              <a:t> clergy.</a:t>
            </a:r>
          </a:p>
          <a:p>
            <a:pPr marL="0" indent="0">
              <a:spcBef>
                <a:spcPts val="0"/>
              </a:spcBef>
              <a:buNone/>
            </a:pPr>
            <a:endParaRPr lang="en-US" sz="1400" dirty="0"/>
          </a:p>
          <a:p>
            <a:pPr marL="0" indent="0">
              <a:spcBef>
                <a:spcPts val="0"/>
              </a:spcBef>
              <a:buNone/>
            </a:pPr>
            <a:r>
              <a:rPr lang="en-US" sz="2400" dirty="0" smtClean="0"/>
              <a:t>Christmas “Thank You” Gift Checks are also issued to over    500 retirees. We may not be in the Christmas season, but       we can participate in the spirit of the season by giving to     the Christmas fund. Today, we have an opportunity to       show our gratitude by providing financial support for      those who have ministered to us week in and week out.</a:t>
            </a: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85058"/>
            <a:ext cx="8534400" cy="6035040"/>
          </a:xfrm>
        </p:spPr>
        <p:txBody>
          <a:bodyPr>
            <a:normAutofit/>
          </a:bodyPr>
          <a:lstStyle/>
          <a:p>
            <a:pPr marL="0" indent="0">
              <a:buNone/>
            </a:pPr>
            <a:r>
              <a:rPr lang="en-US" sz="4800" b="1" dirty="0">
                <a:solidFill>
                  <a:srgbClr val="0747A5"/>
                </a:solidFill>
                <a:latin typeface="Gabriola" panose="04040605051002020D02" pitchFamily="82" charset="0"/>
                <a:cs typeface="+mn-cs"/>
              </a:rPr>
              <a:t>Prayer of </a:t>
            </a:r>
            <a:r>
              <a:rPr lang="en-US" sz="4800" b="1" dirty="0" smtClean="0">
                <a:solidFill>
                  <a:srgbClr val="0747A5"/>
                </a:solidFill>
                <a:latin typeface="Gabriola" panose="04040605051002020D02" pitchFamily="82" charset="0"/>
                <a:cs typeface="+mn-cs"/>
              </a:rPr>
              <a:t>Dedication 1</a:t>
            </a:r>
          </a:p>
          <a:p>
            <a:pPr marL="0" indent="0" fontAlgn="ctr">
              <a:spcAft>
                <a:spcPts val="6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p>
          <a:p>
            <a:pPr marL="0" indent="0">
              <a:buNone/>
            </a:pPr>
            <a:r>
              <a:rPr lang="en-US" sz="2400" dirty="0" smtClean="0"/>
              <a:t>Let us pray together.</a:t>
            </a:r>
          </a:p>
          <a:p>
            <a:pPr marL="0" indent="0">
              <a:buNone/>
            </a:pPr>
            <a:endParaRPr lang="en-US" sz="1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Creator God, we are gathered in this space of worship, which was built with earthly materials and through the spiritual gifts of our Veterans of the Cross. Bless these gifts and be with those who will receive these funds in retirement and in emergency situations. We are thankful for the opportunity to give back to our church leaders, from whom we have received so much. In the name of    the son of God, who modeled a life of service, so that       we could follow his example, Jesus the Christ.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12535</TotalTime>
  <Words>886</Words>
  <Application>Microsoft Office PowerPoint</Application>
  <PresentationFormat>On-screen Show (4:3)</PresentationFormat>
  <Paragraphs>106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Charlemagne Std</vt:lpstr>
      <vt:lpstr>Optima</vt:lpstr>
      <vt:lpstr>Gabriola</vt:lpstr>
      <vt:lpstr>Calibri</vt:lpstr>
      <vt:lpstr>Adobe Devanagari</vt:lpstr>
      <vt:lpstr>Segoe UI</vt:lpstr>
      <vt:lpstr>Advent 2013 Trial Big</vt:lpstr>
      <vt:lpstr>RESOURCES FOR  ANY TIME OF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204</cp:revision>
  <cp:lastPrinted>2014-10-24T19:33:43Z</cp:lastPrinted>
  <dcterms:created xsi:type="dcterms:W3CDTF">2013-10-01T14:56:24Z</dcterms:created>
  <dcterms:modified xsi:type="dcterms:W3CDTF">2015-10-29T20:54:12Z</dcterms:modified>
</cp:coreProperties>
</file>