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2"/>
  </p:handoutMasterIdLst>
  <p:sldIdLst>
    <p:sldId id="288" r:id="rId2"/>
    <p:sldId id="289" r:id="rId3"/>
    <p:sldId id="296" r:id="rId4"/>
    <p:sldId id="297" r:id="rId5"/>
    <p:sldId id="279" r:id="rId6"/>
    <p:sldId id="304" r:id="rId7"/>
    <p:sldId id="308" r:id="rId8"/>
    <p:sldId id="309" r:id="rId9"/>
    <p:sldId id="306" r:id="rId10"/>
    <p:sldId id="287" r:id="rId11"/>
  </p:sldIdLst>
  <p:sldSz cx="9144000" cy="6858000" type="screen4x3"/>
  <p:notesSz cx="7315200" cy="9601200"/>
  <p:embeddedFontLst>
    <p:embeddedFont>
      <p:font typeface="Optima" panose="020B0502050508020304" pitchFamily="34" charset="0"/>
      <p:regular r:id="rId13"/>
      <p:bold r:id="rId14"/>
      <p:italic r:id="rId15"/>
      <p:boldItalic r:id="rId16"/>
    </p:embeddedFont>
    <p:embeddedFont>
      <p:font typeface="Gabriola" panose="04040605051002020D02" pitchFamily="82" charset="0"/>
      <p:regular r:id="rId17"/>
    </p:embeddedFont>
    <p:embeddedFont>
      <p:font typeface="Calibri" panose="020F0502020204030204" pitchFamily="34" charset="0"/>
      <p:regular r:id="rId18"/>
      <p:bold r:id="rId19"/>
      <p:italic r:id="rId20"/>
      <p:boldItalic r:id="rId21"/>
    </p:embeddedFont>
    <p:embeddedFont>
      <p:font typeface="Segoe UI" panose="020B0502040204020203"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7A5"/>
    <a:srgbClr val="0146AB"/>
    <a:srgbClr val="013A8D"/>
    <a:srgbClr val="004A82"/>
    <a:srgbClr val="000F32"/>
    <a:srgbClr val="000510"/>
    <a:srgbClr val="000E2E"/>
    <a:srgbClr val="001950"/>
    <a:srgbClr val="E1AAA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2" autoAdjust="0"/>
    <p:restoredTop sz="92582" autoAdjust="0"/>
  </p:normalViewPr>
  <p:slideViewPr>
    <p:cSldViewPr>
      <p:cViewPr>
        <p:scale>
          <a:sx n="66" d="100"/>
          <a:sy n="66" d="100"/>
        </p:scale>
        <p:origin x="-1962" y="-456"/>
      </p:cViewPr>
      <p:guideLst>
        <p:guide orient="horz" pos="1632"/>
        <p:guide orient="horz" pos="2400"/>
        <p:guide orient="horz" pos="528"/>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handoutMaster" Target="handoutMasters/handoutMaster1.xml"/><Relationship Id="rId17" Type="http://schemas.openxmlformats.org/officeDocument/2006/relationships/font" Target="fonts/font5.fntdata"/><Relationship Id="rId25"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10/29/2015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2251"/>
            <a:ext cx="92963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2400" y="6113155"/>
            <a:ext cx="9296399" cy="287646"/>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b="92285"/>
          <a:stretch/>
        </p:blipFill>
        <p:spPr>
          <a:xfrm>
            <a:off x="-137886" y="-234919"/>
            <a:ext cx="9296400" cy="387319"/>
          </a:xfrm>
          <a:prstGeom prst="rect">
            <a:avLst/>
          </a:prstGeom>
        </p:spPr>
      </p:pic>
      <p:pic>
        <p:nvPicPr>
          <p:cNvPr id="6" name="Picture 5"/>
          <p:cNvPicPr>
            <a:picLocks noChangeAspect="1"/>
          </p:cNvPicPr>
          <p:nvPr userDrawn="1"/>
        </p:nvPicPr>
        <p:blipFill rotWithShape="1">
          <a:blip r:embed="rId7" cstate="print">
            <a:extLst>
              <a:ext uri="{28A0092B-C50C-407E-A947-70E740481C1C}">
                <a14:useLocalDpi xmlns:a14="http://schemas.microsoft.com/office/drawing/2010/main" val="0"/>
              </a:ext>
            </a:extLst>
          </a:blip>
          <a:srcRect b="92285"/>
          <a:stretch/>
        </p:blipFill>
        <p:spPr>
          <a:xfrm>
            <a:off x="-152400" y="6215742"/>
            <a:ext cx="9296399" cy="660068"/>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649" y="-1"/>
            <a:ext cx="9139237" cy="230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39237" cy="658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6528594"/>
            <a:ext cx="9139237" cy="329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16200000">
            <a:off x="-3229031" y="3169841"/>
            <a:ext cx="6858003" cy="518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5547521" y="3261523"/>
            <a:ext cx="6857997" cy="3349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7334" y="87087"/>
            <a:ext cx="8971756" cy="6693295"/>
          </a:xfrm>
          <a:prstGeom prst="rect">
            <a:avLst/>
          </a:prstGeom>
          <a:ln w="12700">
            <a:solidFill>
              <a:schemeClr val="tx1">
                <a:lumMod val="95000"/>
                <a:lumOff val="5000"/>
              </a:schemeClr>
            </a:solidFill>
          </a:ln>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10/29/2015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1606" y="0"/>
            <a:ext cx="9235606" cy="6858000"/>
          </a:xfrm>
          <a:prstGeom prst="rect">
            <a:avLst/>
          </a:prstGeom>
        </p:spPr>
      </p:pic>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Gabriola" panose="04040605051002020D02" pitchFamily="82"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Gabriola" panose="04040605051002020D02" pitchFamily="82" charset="0"/>
          <a:ea typeface="+mn-ea"/>
          <a:cs typeface="Segoe UI" panose="020B0502040204020203" pitchFamily="34" charset="0"/>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4321175"/>
            <a:ext cx="10439400" cy="1470025"/>
          </a:xfrm>
        </p:spPr>
        <p:txBody>
          <a:bodyPr>
            <a:noAutofit/>
          </a:bodyPr>
          <a:lstStyle/>
          <a:p>
            <a:pPr algn="l"/>
            <a:r>
              <a:rPr lang="en-US" sz="4000" b="1" dirty="0" smtClean="0">
                <a:solidFill>
                  <a:schemeClr val="bg1">
                    <a:lumMod val="95000"/>
                  </a:schemeClr>
                </a:solidFill>
                <a:latin typeface="Charlemagne Std" pitchFamily="82" charset="0"/>
                <a:cs typeface="Adobe Devanagari" pitchFamily="18" charset="0"/>
              </a:rPr>
              <a:t>SECOND Sunday in Advent</a:t>
            </a:r>
            <a:r>
              <a:rPr lang="en-US" sz="5400" b="1" dirty="0" smtClean="0">
                <a:solidFill>
                  <a:schemeClr val="bg1">
                    <a:lumMod val="95000"/>
                  </a:schemeClr>
                </a:solidFill>
                <a:latin typeface="Charlemagne Std" pitchFamily="82" charset="0"/>
                <a:cs typeface="Adobe Devanagari" pitchFamily="18" charset="0"/>
              </a:rPr>
              <a:t/>
            </a:r>
            <a:br>
              <a:rPr lang="en-US" sz="54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Sunday, DECEMBER 6th</a:t>
            </a:r>
            <a:r>
              <a:rPr lang="en-US" sz="2000" b="1" dirty="0" smtClean="0">
                <a:solidFill>
                  <a:schemeClr val="bg1">
                    <a:lumMod val="95000"/>
                  </a:schemeClr>
                </a:solidFill>
                <a:latin typeface="Charlemagne Std" pitchFamily="82" charset="0"/>
                <a:cs typeface="Adobe Devanagari" pitchFamily="18" charset="0"/>
              </a:rPr>
              <a:t/>
            </a:r>
            <a:br>
              <a:rPr lang="en-US" sz="2000" b="1" dirty="0" smtClean="0">
                <a:solidFill>
                  <a:schemeClr val="bg1">
                    <a:lumMod val="95000"/>
                  </a:schemeClr>
                </a:solidFill>
                <a:latin typeface="Charlemagne Std" pitchFamily="82" charset="0"/>
                <a:cs typeface="Adobe Devanagari" pitchFamily="18" charset="0"/>
              </a:rPr>
            </a:br>
            <a:endParaRPr lang="en-US" sz="20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0" y="5312152"/>
            <a:ext cx="6400800" cy="1752600"/>
          </a:xfrm>
        </p:spPr>
        <p:txBody>
          <a:bodyPr>
            <a:normAutofit/>
          </a:bodyPr>
          <a:lstStyle/>
          <a:p>
            <a:pPr marL="0" indent="0" algn="l">
              <a:spcBef>
                <a:spcPts val="0"/>
              </a:spcBef>
              <a:buNone/>
            </a:pPr>
            <a:endParaRPr lang="en-US" sz="1800" dirty="0" smtClean="0">
              <a:solidFill>
                <a:schemeClr val="accent2">
                  <a:lumMod val="60000"/>
                  <a:lumOff val="40000"/>
                </a:schemeClr>
              </a:solidFill>
              <a:latin typeface="Segoe UI" panose="020B0502040204020203" pitchFamily="34" charset="0"/>
              <a:cs typeface="Segoe UI" panose="020B0502040204020203" pitchFamily="34" charset="0"/>
            </a:endParaRPr>
          </a:p>
        </p:txBody>
      </p:sp>
      <p:sp>
        <p:nvSpPr>
          <p:cNvPr id="4" name="Rectangle 3"/>
          <p:cNvSpPr/>
          <p:nvPr/>
        </p:nvSpPr>
        <p:spPr>
          <a:xfrm>
            <a:off x="60003" y="6314369"/>
            <a:ext cx="1903021" cy="553998"/>
          </a:xfrm>
          <a:prstGeom prst="rect">
            <a:avLst/>
          </a:prstGeom>
        </p:spPr>
        <p:txBody>
          <a:bodyPr wrap="none">
            <a:spAutoFit/>
          </a:bodyPr>
          <a:lstStyle/>
          <a:p>
            <a:r>
              <a:rPr lang="en-US" sz="1600" i="1" dirty="0" smtClean="0">
                <a:solidFill>
                  <a:srgbClr val="FFFFCC"/>
                </a:solidFill>
                <a:latin typeface="Segoe UI" panose="020B0502040204020203" pitchFamily="34" charset="0"/>
                <a:ea typeface="+mj-ea"/>
                <a:cs typeface="Segoe UI" panose="020B0502040204020203" pitchFamily="34" charset="0"/>
              </a:rPr>
              <a:t>ADVENT II – PEACE</a:t>
            </a:r>
          </a:p>
          <a:p>
            <a:r>
              <a:rPr lang="en-US" sz="1400" i="1" dirty="0" smtClean="0">
                <a:solidFill>
                  <a:srgbClr val="FFFFCC"/>
                </a:solidFill>
                <a:latin typeface="Segoe UI" panose="020B0502040204020203" pitchFamily="34" charset="0"/>
                <a:ea typeface="+mj-ea"/>
                <a:cs typeface="Segoe UI" panose="020B0502040204020203" pitchFamily="34" charset="0"/>
              </a:rPr>
              <a:t>Luke 3: 1-6</a:t>
            </a:r>
            <a:endParaRPr lang="en-US" sz="1600" dirty="0">
              <a:solidFill>
                <a:srgbClr val="D8D3BA"/>
              </a:solidFill>
              <a:latin typeface="Segoe UI" panose="020B0502040204020203" pitchFamily="34" charset="0"/>
              <a:ea typeface="+mj-ea"/>
              <a:cs typeface="Segoe UI" panose="020B0502040204020203" pitchFamily="34" charset="0"/>
            </a:endParaRPr>
          </a:p>
        </p:txBody>
      </p:sp>
      <p:pic>
        <p:nvPicPr>
          <p:cNvPr id="20" name="Picture 19" descr="PblogoCFwhite.eps"/>
          <p:cNvPicPr>
            <a:picLocks noChangeAspect="1"/>
          </p:cNvPicPr>
          <p:nvPr/>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7503888" y="6153731"/>
            <a:ext cx="1491343" cy="566284"/>
          </a:xfrm>
          <a:prstGeom prst="rect">
            <a:avLst/>
          </a:prstGeom>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515" y="3242736"/>
            <a:ext cx="4952999" cy="1133323"/>
          </a:xfrm>
          <a:prstGeom prst="rect">
            <a:avLst/>
          </a:prstGeom>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228600"/>
            <a:ext cx="9372600" cy="7086600"/>
          </a:xfrm>
          <a:prstGeom prst="rect">
            <a:avLst/>
          </a:prstGeom>
          <a:ln w="19050">
            <a:solidFill>
              <a:schemeClr val="tx1">
                <a:lumMod val="95000"/>
                <a:lumOff val="5000"/>
              </a:schemeClr>
            </a:solidFill>
          </a:ln>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200725"/>
            <a:ext cx="8077200" cy="1446550"/>
          </a:xfrm>
          <a:prstGeom prst="rect">
            <a:avLst/>
          </a:prstGeom>
        </p:spPr>
        <p:txBody>
          <a:bodyPr wrap="square">
            <a:spAutoFit/>
          </a:bodyPr>
          <a:lstStyle/>
          <a:p>
            <a:r>
              <a:rPr lang="en-US" sz="4800" b="1" dirty="0" smtClean="0">
                <a:solidFill>
                  <a:srgbClr val="0747A5"/>
                </a:solidFill>
                <a:latin typeface="Gabriola" panose="04040605051002020D02" pitchFamily="82" charset="0"/>
              </a:rPr>
              <a:t>Second </a:t>
            </a:r>
            <a:r>
              <a:rPr lang="en-US" sz="4800" b="1" dirty="0">
                <a:solidFill>
                  <a:srgbClr val="0747A5"/>
                </a:solidFill>
                <a:latin typeface="Gabriola" panose="04040605051002020D02" pitchFamily="82" charset="0"/>
              </a:rPr>
              <a:t>Sunday in Advent</a:t>
            </a:r>
          </a:p>
          <a:p>
            <a:endParaRPr lang="en-US" sz="4000" b="1" dirty="0">
              <a:solidFill>
                <a:srgbClr val="004A82"/>
              </a:solidFill>
              <a:latin typeface="Gabriola" panose="04040605051002020D02" pitchFamily="82" charset="0"/>
            </a:endParaRPr>
          </a:p>
        </p:txBody>
      </p:sp>
      <p:sp>
        <p:nvSpPr>
          <p:cNvPr id="20" name="Rectangle 19"/>
          <p:cNvSpPr/>
          <p:nvPr/>
        </p:nvSpPr>
        <p:spPr>
          <a:xfrm>
            <a:off x="486231" y="926637"/>
            <a:ext cx="7162800" cy="3631763"/>
          </a:xfrm>
          <a:prstGeom prst="rect">
            <a:avLst/>
          </a:prstGeom>
        </p:spPr>
        <p:txBody>
          <a:bodyPr wrap="square">
            <a:spAutoFit/>
          </a:bodyPr>
          <a:lstStyle/>
          <a:p>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1600" dirty="0">
              <a:latin typeface="Segoe UI" panose="020B0502040204020203" pitchFamily="34" charset="0"/>
              <a:cs typeface="Segoe UI" panose="020B0502040204020203" pitchFamily="34" charset="0"/>
            </a:endParaRPr>
          </a:p>
          <a:p>
            <a:pPr lvl="0">
              <a:spcAft>
                <a:spcPts val="600"/>
              </a:spcAft>
            </a:pPr>
            <a:r>
              <a:rPr lang="en-US" sz="2800" b="1" dirty="0">
                <a:solidFill>
                  <a:srgbClr val="0747A5"/>
                </a:solidFill>
                <a:latin typeface="Gabriola" panose="04040605051002020D02" pitchFamily="82" charset="0"/>
              </a:rPr>
              <a:t>One: </a:t>
            </a:r>
            <a:r>
              <a:rPr lang="en-US" sz="2000" i="1" dirty="0" smtClean="0">
                <a:solidFill>
                  <a:schemeClr val="bg2">
                    <a:lumMod val="50000"/>
                  </a:schemeClr>
                </a:solidFill>
                <a:latin typeface="Segoe UI" panose="020B0502040204020203" pitchFamily="34" charset="0"/>
                <a:cs typeface="Segoe UI" panose="020B0502040204020203" pitchFamily="34" charset="0"/>
              </a:rPr>
              <a:t> </a:t>
            </a:r>
            <a:endParaRPr lang="en-US" sz="2000" i="1" dirty="0">
              <a:solidFill>
                <a:schemeClr val="bg2">
                  <a:lumMod val="50000"/>
                </a:schemeClr>
              </a:solidFill>
              <a:latin typeface="Segoe UI" panose="020B0502040204020203" pitchFamily="34" charset="0"/>
              <a:cs typeface="Segoe UI" panose="020B0502040204020203" pitchFamily="34" charset="0"/>
            </a:endParaRPr>
          </a:p>
          <a:p>
            <a:r>
              <a:rPr lang="en-US" sz="2400" dirty="0" smtClean="0">
                <a:latin typeface="Segoe UI" panose="020B0502040204020203" pitchFamily="34" charset="0"/>
                <a:cs typeface="Segoe UI" panose="020B0502040204020203" pitchFamily="34" charset="0"/>
              </a:rPr>
              <a:t>We light this candle of peace,</a:t>
            </a:r>
            <a:endParaRPr lang="en-US" sz="2400" dirty="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fontAlgn="ctr">
              <a:spcAft>
                <a:spcPts val="600"/>
              </a:spcAft>
            </a:pPr>
            <a:r>
              <a:rPr lang="en-US" sz="2800" b="1" dirty="0">
                <a:solidFill>
                  <a:srgbClr val="0747A5"/>
                </a:solidFill>
                <a:latin typeface="Gabriola" panose="04040605051002020D02" pitchFamily="82" charset="0"/>
              </a:rPr>
              <a:t>All :</a:t>
            </a:r>
          </a:p>
          <a:p>
            <a:pPr fontAlgn="ctr"/>
            <a:r>
              <a:rPr lang="en-US" sz="2400" b="1" dirty="0" smtClean="0">
                <a:latin typeface="Segoe UI" panose="020B0502040204020203" pitchFamily="34" charset="0"/>
                <a:cs typeface="Segoe UI" panose="020B0502040204020203" pitchFamily="34" charset="0"/>
              </a:rPr>
              <a:t>Reflecting on the proclamation of John the Baptist more than 2,000 years ago and working to spread the good news today.</a:t>
            </a:r>
            <a:endParaRPr lang="en-US" sz="2400" b="1" dirty="0">
              <a:latin typeface="Segoe UI" panose="020B0502040204020203" pitchFamily="34" charset="0"/>
              <a:cs typeface="Segoe UI" panose="020B0502040204020203" pitchFamily="34" charset="0"/>
            </a:endParaRP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6228" y="428172"/>
            <a:ext cx="8534400" cy="5486400"/>
          </a:xfrm>
        </p:spPr>
        <p:txBody>
          <a:bodyPr>
            <a:noAutofit/>
          </a:bodyPr>
          <a:lstStyle/>
          <a:p>
            <a:pPr marL="0" lvl="0" indent="0">
              <a:spcBef>
                <a:spcPts val="0"/>
              </a:spcBef>
              <a:spcAft>
                <a:spcPts val="300"/>
              </a:spcAft>
              <a:buNone/>
            </a:pPr>
            <a:r>
              <a:rPr lang="en-US" sz="2800" b="1" dirty="0">
                <a:solidFill>
                  <a:srgbClr val="0747A5"/>
                </a:solidFill>
                <a:latin typeface="Gabriola" panose="04040605051002020D02" pitchFamily="82" charset="0"/>
                <a:cs typeface="+mn-cs"/>
              </a:rPr>
              <a:t>One: </a:t>
            </a:r>
            <a:r>
              <a:rPr lang="en-US" sz="2800" b="1" dirty="0">
                <a:solidFill>
                  <a:srgbClr val="3353A2"/>
                </a:solidFill>
                <a:latin typeface="Gabriola" panose="04040605051002020D02" pitchFamily="82" charset="0"/>
              </a:rPr>
              <a:t>	</a:t>
            </a:r>
            <a:endParaRPr lang="en-US" sz="2800"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We light this candle of peace,</a:t>
            </a:r>
            <a:endParaRPr lang="en-US" sz="2400" dirty="0"/>
          </a:p>
          <a:p>
            <a:pPr marL="0" lvl="0" indent="0">
              <a:spcBef>
                <a:spcPts val="0"/>
              </a:spcBef>
              <a:spcAft>
                <a:spcPts val="300"/>
              </a:spcAft>
              <a:buNone/>
            </a:pPr>
            <a:endParaRPr lang="en-US" sz="1050" b="1" dirty="0" smtClean="0">
              <a:solidFill>
                <a:srgbClr val="3353A2"/>
              </a:solidFill>
              <a:latin typeface="Gabriola" panose="04040605051002020D02" pitchFamily="82" charset="0"/>
            </a:endParaRPr>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Working toward and crying out for a world where everyone’s basic needs are met. </a:t>
            </a:r>
            <a:endParaRPr lang="en-US" sz="2400" b="1" dirty="0"/>
          </a:p>
          <a:p>
            <a:pPr marL="0" lvl="0" indent="0">
              <a:spcBef>
                <a:spcPts val="0"/>
              </a:spcBef>
              <a:spcAft>
                <a:spcPts val="300"/>
              </a:spcAft>
              <a:buNone/>
            </a:pPr>
            <a:endParaRPr lang="en-US" sz="1000" dirty="0" smtClean="0">
              <a:solidFill>
                <a:prstClr val="black"/>
              </a:solidFill>
            </a:endParaRPr>
          </a:p>
          <a:p>
            <a:pPr marL="0" lvl="0" indent="0">
              <a:spcBef>
                <a:spcPts val="0"/>
              </a:spcBef>
              <a:spcAft>
                <a:spcPts val="300"/>
              </a:spcAft>
              <a:buNone/>
            </a:pPr>
            <a:r>
              <a:rPr lang="en-US" sz="2800" b="1" dirty="0">
                <a:solidFill>
                  <a:srgbClr val="0747A5"/>
                </a:solidFill>
                <a:latin typeface="Gabriola" panose="04040605051002020D02" pitchFamily="82" charset="0"/>
                <a:cs typeface="+mn-cs"/>
              </a:rPr>
              <a:t>One: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t>We light this candle of peace,</a:t>
            </a:r>
          </a:p>
          <a:p>
            <a:pPr marL="0" lvl="0" indent="0">
              <a:spcBef>
                <a:spcPts val="0"/>
              </a:spcBef>
              <a:spcAft>
                <a:spcPts val="300"/>
              </a:spcAft>
              <a:buNone/>
            </a:pPr>
            <a:endParaRPr lang="en-US" sz="900" dirty="0"/>
          </a:p>
          <a:p>
            <a:pPr marL="0" lvl="0" indent="0">
              <a:spcBef>
                <a:spcPts val="0"/>
              </a:spcBef>
              <a:spcAft>
                <a:spcPts val="300"/>
              </a:spcAft>
              <a:buNone/>
            </a:pPr>
            <a:r>
              <a:rPr lang="en-US" sz="2800" b="1" dirty="0">
                <a:solidFill>
                  <a:srgbClr val="0747A5"/>
                </a:solidFill>
                <a:latin typeface="Gabriola" panose="04040605051002020D02" pitchFamily="82" charset="0"/>
                <a:cs typeface="+mn-cs"/>
              </a:rPr>
              <a:t>All:   </a:t>
            </a:r>
            <a:r>
              <a:rPr lang="en-US" b="1" dirty="0">
                <a:solidFill>
                  <a:srgbClr val="3353A2"/>
                </a:solidFill>
                <a:latin typeface="Gabriola" panose="04040605051002020D02" pitchFamily="82" charset="0"/>
              </a:rPr>
              <a:t>	</a:t>
            </a:r>
            <a:endParaRPr lang="en-US" b="1" dirty="0" smtClean="0">
              <a:solidFill>
                <a:srgbClr val="3353A2"/>
              </a:solidFill>
              <a:latin typeface="Gabriola" panose="04040605051002020D02" pitchFamily="82" charset="0"/>
            </a:endParaRPr>
          </a:p>
          <a:p>
            <a:pPr marL="0" lvl="0" indent="0">
              <a:spcBef>
                <a:spcPts val="0"/>
              </a:spcBef>
              <a:spcAft>
                <a:spcPts val="300"/>
              </a:spcAft>
              <a:buNone/>
            </a:pPr>
            <a:r>
              <a:rPr lang="en-US" sz="2400" b="1" dirty="0" smtClean="0"/>
              <a:t>Smoothing the rough ways and making paths in order             to end discrimination and persecution.</a:t>
            </a:r>
            <a:endParaRPr lang="en-US" sz="2400" b="1" dirty="0"/>
          </a:p>
        </p:txBody>
      </p:sp>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3485" y="439062"/>
            <a:ext cx="8534400" cy="5486400"/>
          </a:xfrm>
        </p:spPr>
        <p:txBody>
          <a:bodyPr/>
          <a:lstStyle/>
          <a:p>
            <a:pPr marL="0" indent="0">
              <a:spcBef>
                <a:spcPts val="0"/>
              </a:spcBef>
              <a:spcAft>
                <a:spcPts val="300"/>
              </a:spcAft>
              <a:buNone/>
            </a:pPr>
            <a:r>
              <a:rPr lang="en-US" sz="2800" b="1" dirty="0">
                <a:solidFill>
                  <a:srgbClr val="0747A5"/>
                </a:solidFill>
                <a:latin typeface="Gabriola" panose="04040605051002020D02" pitchFamily="82" charset="0"/>
                <a:cs typeface="+mn-cs"/>
              </a:rPr>
              <a:t>One:	</a:t>
            </a:r>
          </a:p>
          <a:p>
            <a:pPr marL="0" indent="0">
              <a:spcBef>
                <a:spcPts val="0"/>
              </a:spcBef>
              <a:spcAft>
                <a:spcPts val="300"/>
              </a:spcAft>
              <a:buNone/>
            </a:pPr>
            <a:r>
              <a:rPr lang="en-US" sz="2400" dirty="0" smtClean="0">
                <a:solidFill>
                  <a:prstClr val="black"/>
                </a:solidFill>
              </a:rPr>
              <a:t>We light this candle of peace,</a:t>
            </a:r>
          </a:p>
          <a:p>
            <a:pPr marL="0" indent="0">
              <a:spcBef>
                <a:spcPts val="0"/>
              </a:spcBef>
              <a:spcAft>
                <a:spcPts val="300"/>
              </a:spcAft>
              <a:buNone/>
            </a:pPr>
            <a:endParaRPr lang="en-US" sz="1600" dirty="0">
              <a:solidFill>
                <a:prstClr val="black"/>
              </a:solidFill>
            </a:endParaRPr>
          </a:p>
          <a:p>
            <a:pPr marL="0" indent="0">
              <a:spcBef>
                <a:spcPts val="0"/>
              </a:spcBef>
              <a:spcAft>
                <a:spcPts val="300"/>
              </a:spcAft>
              <a:buNone/>
            </a:pPr>
            <a:r>
              <a:rPr lang="en-US" sz="2800" b="1" dirty="0">
                <a:solidFill>
                  <a:srgbClr val="0747A5"/>
                </a:solidFill>
                <a:latin typeface="Gabriola" panose="04040605051002020D02" pitchFamily="82" charset="0"/>
                <a:cs typeface="+mn-cs"/>
              </a:rPr>
              <a:t>All:</a:t>
            </a:r>
            <a:r>
              <a:rPr lang="en-US" b="1" dirty="0"/>
              <a:t>	</a:t>
            </a:r>
            <a:endParaRPr lang="en-US" b="1" dirty="0" smtClean="0"/>
          </a:p>
          <a:p>
            <a:pPr marL="0" indent="0">
              <a:spcBef>
                <a:spcPts val="0"/>
              </a:spcBef>
              <a:spcAft>
                <a:spcPts val="300"/>
              </a:spcAft>
              <a:buNone/>
            </a:pPr>
            <a:r>
              <a:rPr lang="en-US" sz="2400" b="1" dirty="0" smtClean="0">
                <a:solidFill>
                  <a:prstClr val="black"/>
                </a:solidFill>
              </a:rPr>
              <a:t>Awaiting the arrival of Jesus Christ, light of the world. There is darkness everywhere. Be the light.</a:t>
            </a:r>
          </a:p>
          <a:p>
            <a:pPr marL="0" indent="0">
              <a:spcBef>
                <a:spcPts val="0"/>
              </a:spcBef>
              <a:spcAft>
                <a:spcPts val="300"/>
              </a:spcAft>
              <a:buNone/>
            </a:pPr>
            <a:endParaRPr lang="en-US" sz="2400" b="1" dirty="0">
              <a:solidFill>
                <a:prstClr val="black"/>
              </a:solidFill>
            </a:endParaRPr>
          </a:p>
          <a:p>
            <a:pPr marL="0" indent="0">
              <a:spcBef>
                <a:spcPts val="0"/>
              </a:spcBef>
              <a:spcAft>
                <a:spcPts val="300"/>
              </a:spcAft>
              <a:buNone/>
            </a:pPr>
            <a:r>
              <a:rPr lang="en-US" sz="2000" i="1" dirty="0" smtClean="0">
                <a:solidFill>
                  <a:schemeClr val="bg2">
                    <a:lumMod val="50000"/>
                  </a:schemeClr>
                </a:solidFill>
              </a:rPr>
              <a:t>Light the candles of Hope and Peace</a:t>
            </a:r>
            <a:r>
              <a:rPr lang="en-US" sz="2400" i="1" dirty="0" smtClean="0">
                <a:solidFill>
                  <a:schemeClr val="bg2">
                    <a:lumMod val="50000"/>
                  </a:schemeClr>
                </a:solidFill>
              </a:rPr>
              <a:t>.</a:t>
            </a:r>
            <a:endParaRPr lang="en-US" sz="2400" i="1" dirty="0">
              <a:solidFill>
                <a:schemeClr val="bg2">
                  <a:lumMod val="50000"/>
                </a:schemeClr>
              </a:solidFill>
            </a:endParaRPr>
          </a:p>
          <a:p>
            <a:pPr marL="0" indent="0">
              <a:spcBef>
                <a:spcPts val="0"/>
              </a:spcBef>
              <a:spcAft>
                <a:spcPts val="300"/>
              </a:spcAft>
              <a:buNone/>
            </a:pPr>
            <a:endParaRPr lang="en-US" sz="2400" b="1" dirty="0" smtClean="0">
              <a:solidFill>
                <a:prstClr val="black"/>
              </a:solidFill>
            </a:endParaRPr>
          </a:p>
          <a:p>
            <a:pPr marL="0" indent="0">
              <a:spcBef>
                <a:spcPts val="0"/>
              </a:spcBef>
              <a:spcAft>
                <a:spcPts val="300"/>
              </a:spcAft>
              <a:buNone/>
            </a:pPr>
            <a:endParaRPr lang="en-US" sz="1600" dirty="0">
              <a:solidFill>
                <a:prstClr val="black"/>
              </a:solidFill>
            </a:endParaRPr>
          </a:p>
          <a:p>
            <a:endParaRPr lang="en-US" dirty="0"/>
          </a:p>
        </p:txBody>
      </p:sp>
    </p:spTree>
    <p:extLst>
      <p:ext uri="{BB962C8B-B14F-4D97-AF65-F5344CB8AC3E}">
        <p14:creationId xmlns:p14="http://schemas.microsoft.com/office/powerpoint/2010/main" val="134998601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846" y="1051236"/>
            <a:ext cx="10754339" cy="7066674"/>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0712" y="304800"/>
            <a:ext cx="3840488" cy="363322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91179"/>
            <a:ext cx="3840488" cy="3633223"/>
          </a:xfrm>
          <a:prstGeom prst="rect">
            <a:avLst/>
          </a:prstGeom>
        </p:spPr>
      </p:pic>
      <p:sp>
        <p:nvSpPr>
          <p:cNvPr id="7" name="TextBox 6"/>
          <p:cNvSpPr txBox="1"/>
          <p:nvPr/>
        </p:nvSpPr>
        <p:spPr>
          <a:xfrm>
            <a:off x="229716" y="94555"/>
            <a:ext cx="7586898" cy="923330"/>
          </a:xfrm>
          <a:prstGeom prst="rect">
            <a:avLst/>
          </a:prstGeom>
          <a:noFill/>
        </p:spPr>
        <p:txBody>
          <a:bodyPr wrap="square" rtlCol="0">
            <a:spAutoFit/>
          </a:bodyPr>
          <a:lstStyle/>
          <a:p>
            <a:r>
              <a:rPr lang="en-US" sz="2800" dirty="0" smtClean="0">
                <a:solidFill>
                  <a:srgbClr val="D9D9FF"/>
                </a:solidFill>
                <a:latin typeface="Segoe UI" panose="020B0502040204020203" pitchFamily="34" charset="0"/>
                <a:cs typeface="Segoe UI" panose="020B0502040204020203" pitchFamily="34" charset="0"/>
              </a:rPr>
              <a:t>Light the candles of </a:t>
            </a:r>
            <a:r>
              <a:rPr lang="en-US" sz="5400" dirty="0" smtClean="0">
                <a:solidFill>
                  <a:prstClr val="white"/>
                </a:solidFill>
                <a:latin typeface="Gabriola" panose="04040605051002020D02" pitchFamily="82" charset="0"/>
              </a:rPr>
              <a:t>HOPE </a:t>
            </a:r>
            <a:r>
              <a:rPr lang="en-US" sz="5400" smtClean="0">
                <a:solidFill>
                  <a:prstClr val="white"/>
                </a:solidFill>
                <a:latin typeface="Gabriola" panose="04040605051002020D02" pitchFamily="82" charset="0"/>
              </a:rPr>
              <a:t>and PEACE</a:t>
            </a:r>
            <a:endParaRPr lang="en-US" sz="5400" dirty="0">
              <a:solidFill>
                <a:prstClr val="white"/>
              </a:solidFill>
              <a:latin typeface="Gabriola" panose="04040605051002020D02" pitchFamily="82" charset="0"/>
            </a:endParaRPr>
          </a:p>
        </p:txBody>
      </p:sp>
      <p:pic>
        <p:nvPicPr>
          <p:cNvPr id="13"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215161" y="1942712"/>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3607691" y="1676400"/>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048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par>
                          <p:cTn id="11" fill="hold">
                            <p:stCondLst>
                              <p:cond delay="2000"/>
                            </p:stCondLst>
                            <p:childTnLst>
                              <p:par>
                                <p:cTn id="12" presetID="10" presetClass="entr" presetSubtype="0" fill="hold" nodeType="after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67739" y="245096"/>
            <a:ext cx="8534400" cy="5486400"/>
          </a:xfrm>
        </p:spPr>
        <p:txBody>
          <a:bodyPr>
            <a:normAutofit lnSpcReduction="10000"/>
          </a:bodyPr>
          <a:lstStyle/>
          <a:p>
            <a:pPr marL="0" indent="0">
              <a:buNone/>
            </a:pPr>
            <a:r>
              <a:rPr lang="en-US" sz="5200" b="1" dirty="0">
                <a:solidFill>
                  <a:srgbClr val="0747A5"/>
                </a:solidFill>
                <a:latin typeface="Gabriola" panose="04040605051002020D02" pitchFamily="82" charset="0"/>
                <a:cs typeface="+mn-cs"/>
              </a:rPr>
              <a:t>Call to Offering </a:t>
            </a:r>
          </a:p>
          <a:p>
            <a:pPr marL="0" indent="0">
              <a:buNone/>
            </a:pPr>
            <a:r>
              <a:rPr lang="en-US" sz="1900" i="1" dirty="0" smtClean="0">
                <a:solidFill>
                  <a:schemeClr val="bg2">
                    <a:lumMod val="50000"/>
                  </a:schemeClr>
                </a:solidFill>
              </a:rPr>
              <a:t> </a:t>
            </a:r>
            <a:r>
              <a:rPr lang="en-US" sz="2000" i="1" dirty="0" smtClean="0">
                <a:solidFill>
                  <a:schemeClr val="bg2">
                    <a:lumMod val="50000"/>
                  </a:schemeClr>
                </a:solidFill>
              </a:rPr>
              <a:t>For churches receiving the Christmas Fund Offering today.</a:t>
            </a:r>
            <a:endParaRPr lang="en-US" sz="2000" i="1" dirty="0">
              <a:solidFill>
                <a:schemeClr val="bg2">
                  <a:lumMod val="50000"/>
                </a:schemeClr>
              </a:solidFill>
            </a:endParaRPr>
          </a:p>
          <a:p>
            <a:pPr marL="0" indent="0" fontAlgn="ctr">
              <a:lnSpc>
                <a:spcPct val="120000"/>
              </a:lnSpc>
              <a:spcAft>
                <a:spcPts val="600"/>
              </a:spcAft>
              <a:buNone/>
            </a:pPr>
            <a:r>
              <a:rPr lang="en-US" sz="2800" b="1" dirty="0" smtClean="0">
                <a:solidFill>
                  <a:srgbClr val="0747A5"/>
                </a:solidFill>
                <a:latin typeface="Gabriola" panose="04040605051002020D02" pitchFamily="82" charset="0"/>
                <a:cs typeface="+mn-cs"/>
              </a:rPr>
              <a:t>One:</a:t>
            </a:r>
            <a:endParaRPr lang="en-US" sz="2800" dirty="0" smtClean="0"/>
          </a:p>
          <a:p>
            <a:pPr marL="0" indent="0">
              <a:lnSpc>
                <a:spcPct val="120000"/>
              </a:lnSpc>
              <a:spcBef>
                <a:spcPts val="600"/>
              </a:spcBef>
              <a:buNone/>
            </a:pPr>
            <a:r>
              <a:rPr lang="en-US" sz="2400" dirty="0" smtClean="0"/>
              <a:t>Presents and gifts are often on our minds during the Season of Advent. As we prepare to give our gifts this morning,         let us take a moment to remember the many gifts that have been bestowed upon us. Gifts of love, time, education; gifts from our parents, our teachers, our pastors; gifts from God.    During this season of Advent, our special offering will be   used to support the Christmas Fund of the United Church     of Christ.</a:t>
            </a:r>
            <a:endParaRPr lang="en-US" sz="2400" dirty="0"/>
          </a:p>
        </p:txBody>
      </p:sp>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82253" y="390236"/>
            <a:ext cx="8534400" cy="5486400"/>
          </a:xfrm>
        </p:spPr>
        <p:txBody>
          <a:bodyPr>
            <a:normAutofit/>
          </a:bodyPr>
          <a:lstStyle/>
          <a:p>
            <a:pPr marL="0" indent="0" fontAlgn="ctr">
              <a:spcAft>
                <a:spcPts val="600"/>
              </a:spcAft>
              <a:buNone/>
            </a:pPr>
            <a:r>
              <a:rPr lang="en-US" sz="2800" b="1" dirty="0">
                <a:solidFill>
                  <a:srgbClr val="0747A5"/>
                </a:solidFill>
                <a:latin typeface="Gabriola" panose="04040605051002020D02" pitchFamily="82" charset="0"/>
                <a:cs typeface="+mn-cs"/>
              </a:rPr>
              <a:t>Call to Offering  Continued…</a:t>
            </a:r>
          </a:p>
          <a:p>
            <a:pPr marL="0" indent="0">
              <a:buNone/>
            </a:pPr>
            <a:endParaRPr lang="en-US" sz="1600" dirty="0" smtClean="0"/>
          </a:p>
          <a:p>
            <a:pPr marL="0" indent="0">
              <a:spcBef>
                <a:spcPts val="0"/>
              </a:spcBef>
              <a:buNone/>
            </a:pPr>
            <a:r>
              <a:rPr lang="en-US" sz="2400" dirty="0" smtClean="0"/>
              <a:t>Our special offering this morning will benefit active             and retired pastors and lay employees with health care, retirement income, and relief from financial emergency.           Let us give graciously, in celebration of the gifts we                receive and in anticipation of the gift of God’s son.</a:t>
            </a:r>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sz="2400" dirty="0" smtClean="0"/>
          </a:p>
          <a:p>
            <a:pPr marL="0" indent="0">
              <a:spcBef>
                <a:spcPts val="0"/>
              </a:spcBef>
              <a:buNone/>
            </a:pPr>
            <a:endParaRPr lang="en-US" sz="2400" dirty="0"/>
          </a:p>
          <a:p>
            <a:pPr marL="0" indent="0">
              <a:spcBef>
                <a:spcPts val="0"/>
              </a:spcBef>
              <a:buNone/>
            </a:pPr>
            <a:endParaRPr lang="en-US" dirty="0"/>
          </a:p>
        </p:txBody>
      </p:sp>
    </p:spTree>
    <p:extLst>
      <p:ext uri="{BB962C8B-B14F-4D97-AF65-F5344CB8AC3E}">
        <p14:creationId xmlns:p14="http://schemas.microsoft.com/office/powerpoint/2010/main" val="3675074598"/>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90170" y="193764"/>
            <a:ext cx="8534400" cy="6035040"/>
          </a:xfrm>
        </p:spPr>
        <p:txBody>
          <a:bodyPr/>
          <a:lstStyle/>
          <a:p>
            <a:pPr marL="0" indent="0">
              <a:buNone/>
            </a:pPr>
            <a:r>
              <a:rPr lang="en-US" sz="4800" b="1" dirty="0">
                <a:solidFill>
                  <a:srgbClr val="0747A5"/>
                </a:solidFill>
                <a:latin typeface="Gabriola" panose="04040605051002020D02" pitchFamily="82" charset="0"/>
                <a:cs typeface="+mn-cs"/>
              </a:rPr>
              <a:t>Prayer of Dedication</a:t>
            </a:r>
          </a:p>
          <a:p>
            <a:pPr marL="0" indent="0" fontAlgn="ctr">
              <a:spcAft>
                <a:spcPts val="600"/>
              </a:spcAft>
              <a:buNone/>
            </a:pPr>
            <a:r>
              <a:rPr lang="en-US" sz="2800" b="1" dirty="0">
                <a:solidFill>
                  <a:srgbClr val="0747A5"/>
                </a:solidFill>
                <a:latin typeface="Gabriola" panose="04040605051002020D02" pitchFamily="82" charset="0"/>
                <a:cs typeface="+mn-cs"/>
              </a:rPr>
              <a:t>One: </a:t>
            </a:r>
          </a:p>
          <a:p>
            <a:pPr marL="0" indent="0">
              <a:buNone/>
            </a:pPr>
            <a:r>
              <a:rPr lang="en-US" sz="2400" dirty="0" smtClean="0"/>
              <a:t>Will you please join me in prayer:</a:t>
            </a:r>
          </a:p>
          <a:p>
            <a:pPr marL="0" indent="0">
              <a:buNone/>
            </a:pPr>
            <a:endParaRPr lang="en-US" sz="2000" dirty="0" smtClean="0"/>
          </a:p>
          <a:p>
            <a:pPr marL="0" indent="0" fontAlgn="ctr">
              <a:spcAft>
                <a:spcPts val="600"/>
              </a:spcAft>
              <a:buNone/>
            </a:pPr>
            <a:r>
              <a:rPr lang="en-US" sz="2800" b="1" dirty="0">
                <a:solidFill>
                  <a:srgbClr val="0747A5"/>
                </a:solidFill>
                <a:latin typeface="Gabriola" panose="04040605051002020D02" pitchFamily="82" charset="0"/>
                <a:cs typeface="+mn-cs"/>
              </a:rPr>
              <a:t>All:</a:t>
            </a:r>
          </a:p>
          <a:p>
            <a:pPr marL="0" indent="0">
              <a:buNone/>
            </a:pPr>
            <a:r>
              <a:rPr lang="en-US" sz="2400" b="1" dirty="0" smtClean="0"/>
              <a:t>Gracious Giver, bless these gifts that are present before you. May they be used to provide for those who have given to us.  Use them, we pray, that they may help your light continue to shine in a world that can often seem dark.  We ask you think, in the name of your greatest    gift, Jesus Christ, the Prince of Peace. Amen.</a:t>
            </a:r>
            <a:endParaRPr lang="en-US" sz="2400" b="1" dirty="0"/>
          </a:p>
        </p:txBody>
      </p:sp>
    </p:spTree>
    <p:extLst>
      <p:ext uri="{BB962C8B-B14F-4D97-AF65-F5344CB8AC3E}">
        <p14:creationId xmlns:p14="http://schemas.microsoft.com/office/powerpoint/2010/main" val="889551894"/>
      </p:ext>
    </p:extLst>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2600" y="533400"/>
            <a:ext cx="3840488" cy="3633223"/>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74731" y="624457"/>
            <a:ext cx="3840488" cy="3633223"/>
          </a:xfrm>
          <a:prstGeom prst="rect">
            <a:avLst/>
          </a:prstGeom>
        </p:spPr>
      </p:pic>
      <p:pic>
        <p:nvPicPr>
          <p:cNvPr id="13"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6689265" y="2171597"/>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1" y="1351101"/>
            <a:ext cx="10359571" cy="6807272"/>
          </a:xfrm>
          <a:prstGeom prst="rect">
            <a:avLst/>
          </a:prstGeom>
        </p:spPr>
      </p:pic>
      <p:pic>
        <p:nvPicPr>
          <p:cNvPr id="5" name="Picture 3" descr="hugecandle"/>
          <p:cNvPicPr>
            <a:picLocks noChangeAspect="1" noChangeArrowheads="1"/>
          </p:cNvPicPr>
          <p:nvPr/>
        </p:nvPicPr>
        <p:blipFill>
          <a:blip r:embed="rId3">
            <a:extLst>
              <a:ext uri="{28A0092B-C50C-407E-A947-70E740481C1C}">
                <a14:useLocalDpi xmlns:a14="http://schemas.microsoft.com/office/drawing/2010/main" val="0"/>
              </a:ext>
            </a:extLst>
          </a:blip>
          <a:srcRect b="58333"/>
          <a:stretch>
            <a:fillRect/>
          </a:stretch>
        </p:blipFill>
        <p:spPr bwMode="auto">
          <a:xfrm>
            <a:off x="3200400" y="1905000"/>
            <a:ext cx="611421" cy="53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11388</TotalTime>
  <Words>306</Words>
  <Application>Microsoft Office PowerPoint</Application>
  <PresentationFormat>On-screen Show (4:3)</PresentationFormat>
  <Paragraphs>51</Paragraphs>
  <Slides>10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Optima</vt:lpstr>
      <vt:lpstr>Adobe Devanagari</vt:lpstr>
      <vt:lpstr>Gabriola</vt:lpstr>
      <vt:lpstr>Calibri</vt:lpstr>
      <vt:lpstr>Segoe UI</vt:lpstr>
      <vt:lpstr>Charlemagne Std</vt:lpstr>
      <vt:lpstr>Advent 2013 Trial Big</vt:lpstr>
      <vt:lpstr>SECOND Sunday in Advent Sunday, DECEMBER 6th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194</cp:revision>
  <cp:lastPrinted>2014-10-24T19:33:43Z</cp:lastPrinted>
  <dcterms:created xsi:type="dcterms:W3CDTF">2013-10-01T14:56:24Z</dcterms:created>
  <dcterms:modified xsi:type="dcterms:W3CDTF">2015-10-29T20:59:25Z</dcterms:modified>
</cp:coreProperties>
</file>