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88" r:id="rId2"/>
    <p:sldId id="289" r:id="rId3"/>
    <p:sldId id="296" r:id="rId4"/>
    <p:sldId id="297" r:id="rId5"/>
    <p:sldId id="313" r:id="rId6"/>
    <p:sldId id="304" r:id="rId7"/>
    <p:sldId id="308" r:id="rId8"/>
    <p:sldId id="311" r:id="rId9"/>
    <p:sldId id="315" r:id="rId10"/>
    <p:sldId id="317" r:id="rId11"/>
  </p:sldIdLst>
  <p:sldSz cx="9144000" cy="6858000" type="screen4x3"/>
  <p:notesSz cx="7315200" cy="9601200"/>
  <p:embeddedFontLst>
    <p:embeddedFont>
      <p:font typeface="Optima" panose="020B0502050508020304" pitchFamily="34" charset="0"/>
      <p:regular r:id="rId14"/>
      <p:bold r:id="rId15"/>
      <p:italic r:id="rId16"/>
      <p:boldItalic r:id="rId17"/>
    </p:embeddedFont>
    <p:embeddedFont>
      <p:font typeface="Lexia" panose="00000400000000000000" pitchFamily="2" charset="0"/>
      <p:regular r:id="rId18"/>
      <p:bold r:id="rId19"/>
    </p:embeddedFont>
    <p:embeddedFont>
      <p:font typeface="Calibri" panose="020F0502020204030204" pitchFamily="34" charset="0"/>
      <p:regular r:id="rId20"/>
      <p:bold r:id="rId21"/>
      <p:italic r:id="rId22"/>
      <p:boldItalic r:id="rId23"/>
    </p:embeddedFont>
    <p:embeddedFont>
      <p:font typeface="Segoe UI" panose="020B0502040204020203"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9DE"/>
    <a:srgbClr val="EBE5D9"/>
    <a:srgbClr val="D6CAB2"/>
    <a:srgbClr val="094D85"/>
    <a:srgbClr val="F6F5F0"/>
    <a:srgbClr val="013A8D"/>
    <a:srgbClr val="786F44"/>
    <a:srgbClr val="867C4C"/>
    <a:srgbClr val="FFFF66"/>
    <a:srgbClr val="9F1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99407" autoAdjust="0"/>
  </p:normalViewPr>
  <p:slideViewPr>
    <p:cSldViewPr>
      <p:cViewPr>
        <p:scale>
          <a:sx n="66" d="100"/>
          <a:sy n="66" d="100"/>
        </p:scale>
        <p:origin x="-1878" y="-510"/>
      </p:cViewPr>
      <p:guideLst>
        <p:guide orient="horz" pos="240"/>
        <p:guide orient="horz" pos="2448"/>
        <p:guide orient="horz" pos="528"/>
        <p:guide orient="horz" pos="384"/>
        <p:guide pos="2880"/>
        <p:guide pos="288"/>
        <p:guide pos="38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11/3/2016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A22D8105-0BC8-4C89-8DBF-AE23C0C052BA}" type="datetimeFigureOut">
              <a:rPr lang="en-US" smtClean="0"/>
              <a:t>11/3/2016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D1D1538-2E64-4ED4-BA28-E1831C284724}" type="slidenum">
              <a:rPr lang="en-US" smtClean="0"/>
              <a:t>‹#›</a:t>
            </a:fld>
            <a:endParaRPr lang="en-US"/>
          </a:p>
        </p:txBody>
      </p:sp>
    </p:spTree>
    <p:extLst>
      <p:ext uri="{BB962C8B-B14F-4D97-AF65-F5344CB8AC3E}">
        <p14:creationId xmlns:p14="http://schemas.microsoft.com/office/powerpoint/2010/main" val="545609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1538-2E64-4ED4-BA28-E1831C284724}" type="slidenum">
              <a:rPr lang="en-US" smtClean="0"/>
              <a:t>1</a:t>
            </a:fld>
            <a:endParaRPr lang="en-US"/>
          </a:p>
        </p:txBody>
      </p:sp>
    </p:spTree>
    <p:extLst>
      <p:ext uri="{BB962C8B-B14F-4D97-AF65-F5344CB8AC3E}">
        <p14:creationId xmlns:p14="http://schemas.microsoft.com/office/powerpoint/2010/main" val="289062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1538-2E64-4ED4-BA28-E1831C284724}" type="slidenum">
              <a:rPr lang="en-US" smtClean="0"/>
              <a:t>5</a:t>
            </a:fld>
            <a:endParaRPr lang="en-US"/>
          </a:p>
        </p:txBody>
      </p:sp>
    </p:spTree>
    <p:extLst>
      <p:ext uri="{BB962C8B-B14F-4D97-AF65-F5344CB8AC3E}">
        <p14:creationId xmlns:p14="http://schemas.microsoft.com/office/powerpoint/2010/main" val="375485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1"/>
          </p:nvPr>
        </p:nvSpPr>
        <p:spPr>
          <a:xfrm>
            <a:off x="141516" y="1295400"/>
            <a:ext cx="8686800" cy="4648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ctrTitle"/>
          </p:nvPr>
        </p:nvSpPr>
        <p:spPr>
          <a:xfrm>
            <a:off x="-816408" y="221347"/>
            <a:ext cx="7772400" cy="838199"/>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49" y="-1"/>
            <a:ext cx="9139237" cy="2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9237"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6528594"/>
            <a:ext cx="9139237" cy="3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3229031" y="3169841"/>
            <a:ext cx="6858003" cy="51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547521" y="3261523"/>
            <a:ext cx="6857997" cy="33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34" y="87087"/>
            <a:ext cx="8971756" cy="6693295"/>
          </a:xfrm>
          <a:prstGeom prst="rect">
            <a:avLst/>
          </a:prstGeom>
          <a:ln w="12700">
            <a:solidFill>
              <a:schemeClr val="tx1">
                <a:lumMod val="95000"/>
                <a:lumOff val="5000"/>
              </a:schemeClr>
            </a:solidFill>
          </a:ln>
        </p:spPr>
      </p:pic>
      <p:sp>
        <p:nvSpPr>
          <p:cNvPr id="8" name="Title 7"/>
          <p:cNvSpPr>
            <a:spLocks noGrp="1"/>
          </p:cNvSpPr>
          <p:nvPr>
            <p:ph type="title"/>
          </p:nvPr>
        </p:nvSpPr>
        <p:spPr>
          <a:xfrm>
            <a:off x="345110" y="14526"/>
            <a:ext cx="8229600" cy="1143000"/>
          </a:xfrm>
        </p:spPr>
        <p:txBody>
          <a:bodyPr>
            <a:normAutofit/>
          </a:bodyPr>
          <a:lstStyle>
            <a:lvl1pPr algn="l">
              <a:defRPr sz="4800" b="1"/>
            </a:lvl1pPr>
          </a:lstStyle>
          <a:p>
            <a:r>
              <a:rPr lang="en-US" smtClean="0"/>
              <a:t>Click to edit Master title style</a:t>
            </a:r>
            <a:endParaRPr lang="en-US"/>
          </a:p>
        </p:txBody>
      </p:sp>
    </p:spTree>
    <p:extLst>
      <p:ext uri="{BB962C8B-B14F-4D97-AF65-F5344CB8AC3E}">
        <p14:creationId xmlns:p14="http://schemas.microsoft.com/office/powerpoint/2010/main" val="726201367"/>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5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Lexia" panose="000004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exia" panose="00000400000000000000" pitchFamily="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exia" panose="00000400000000000000" pitchFamily="2"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xia" panose="00000400000000000000" pitchFamily="2"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exia" panose="00000400000000000000" pitchFamily="2"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exia" panose="00000400000000000000" pitchFamily="2"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2.png"/><Relationship Id="rId3" Type="http://schemas.openxmlformats.org/officeDocument/2006/relationships/image" Target="../media/image23.pn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21.png"/><Relationship Id="rId2" Type="http://schemas.openxmlformats.org/officeDocument/2006/relationships/image" Target="../media/image18.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png"/><Relationship Id="rId24" Type="http://schemas.openxmlformats.org/officeDocument/2006/relationships/image" Target="../media/image20.png"/><Relationship Id="rId5"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41.png"/><Relationship Id="rId28" Type="http://schemas.openxmlformats.org/officeDocument/2006/relationships/image" Target="../media/image44.png"/><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19.png"/><Relationship Id="rId27"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5000">
              <a:srgbClr val="C51515"/>
            </a:gs>
            <a:gs pos="0">
              <a:srgbClr val="FBEDED"/>
            </a:gs>
            <a:gs pos="100000">
              <a:srgbClr val="C00000"/>
            </a:gs>
            <a:gs pos="100000">
              <a:schemeClr val="accent1">
                <a:tint val="23500"/>
                <a:satMod val="160000"/>
              </a:schemeClr>
            </a:gs>
          </a:gsLst>
          <a:path path="circle">
            <a:fillToRect l="100000" t="10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9082315" cy="6858000"/>
          </a:xfrm>
          <a:prstGeom prst="rect">
            <a:avLst/>
          </a:prstGeom>
        </p:spPr>
      </p:pic>
      <p:sp>
        <p:nvSpPr>
          <p:cNvPr id="5" name="Rectangle 4"/>
          <p:cNvSpPr/>
          <p:nvPr/>
        </p:nvSpPr>
        <p:spPr>
          <a:xfrm>
            <a:off x="0" y="4114800"/>
            <a:ext cx="9144000" cy="2743202"/>
          </a:xfrm>
          <a:prstGeom prst="rect">
            <a:avLst/>
          </a:prstGeom>
          <a:solidFill>
            <a:srgbClr val="000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2170" y="4800600"/>
            <a:ext cx="7746996" cy="838200"/>
          </a:xfrm>
        </p:spPr>
        <p:txBody>
          <a:bodyPr>
            <a:noAutofit/>
          </a:bodyPr>
          <a:lstStyle/>
          <a:p>
            <a:pPr>
              <a:spcBef>
                <a:spcPts val="0"/>
              </a:spcBef>
            </a:pPr>
            <a:r>
              <a:rPr lang="en-US" sz="4000" b="1" dirty="0" smtClean="0">
                <a:solidFill>
                  <a:srgbClr val="FF0000"/>
                </a:solidFill>
                <a:cs typeface="Adobe Devanagari" pitchFamily="18" charset="0"/>
              </a:rPr>
              <a:t/>
            </a:r>
            <a:br>
              <a:rPr lang="en-US" sz="4000" b="1" dirty="0" smtClean="0">
                <a:solidFill>
                  <a:srgbClr val="FF0000"/>
                </a:solidFill>
                <a:cs typeface="Adobe Devanagari" pitchFamily="18" charset="0"/>
              </a:rPr>
            </a:br>
            <a:r>
              <a:rPr lang="en-US" sz="4000" b="1" dirty="0">
                <a:solidFill>
                  <a:srgbClr val="FF0000"/>
                </a:solidFill>
                <a:cs typeface="Adobe Devanagari" pitchFamily="18" charset="0"/>
              </a:rPr>
              <a:t/>
            </a:r>
            <a:br>
              <a:rPr lang="en-US" sz="4000" b="1" dirty="0">
                <a:solidFill>
                  <a:srgbClr val="FF0000"/>
                </a:solidFill>
                <a:cs typeface="Adobe Devanagari" pitchFamily="18" charset="0"/>
              </a:rPr>
            </a:br>
            <a:r>
              <a:rPr lang="en-US" b="1" dirty="0" smtClean="0">
                <a:solidFill>
                  <a:schemeClr val="tx2">
                    <a:lumMod val="40000"/>
                    <a:lumOff val="60000"/>
                  </a:schemeClr>
                </a:solidFill>
                <a:cs typeface="Adobe Devanagari" pitchFamily="18" charset="0"/>
              </a:rPr>
              <a:t> </a:t>
            </a:r>
            <a:r>
              <a:rPr lang="en-US" sz="3600" b="1" dirty="0" smtClean="0">
                <a:solidFill>
                  <a:schemeClr val="tx2">
                    <a:lumMod val="40000"/>
                    <a:lumOff val="60000"/>
                  </a:schemeClr>
                </a:solidFill>
                <a:cs typeface="Adobe Devanagari" pitchFamily="18" charset="0"/>
              </a:rPr>
              <a:t>FIRST SUNDAY IN ADVENT</a:t>
            </a:r>
            <a:r>
              <a:rPr lang="en-US" sz="3200" b="1" dirty="0" smtClean="0">
                <a:solidFill>
                  <a:srgbClr val="FF0000"/>
                </a:solidFill>
                <a:cs typeface="Adobe Devanagari" pitchFamily="18" charset="0"/>
              </a:rPr>
              <a:t/>
            </a:r>
            <a:br>
              <a:rPr lang="en-US" sz="3200" b="1" dirty="0" smtClean="0">
                <a:solidFill>
                  <a:srgbClr val="FF0000"/>
                </a:solidFill>
                <a:cs typeface="Adobe Devanagari" pitchFamily="18" charset="0"/>
              </a:rPr>
            </a:br>
            <a:r>
              <a:rPr lang="en-US" sz="3600" b="1" dirty="0" smtClean="0">
                <a:solidFill>
                  <a:srgbClr val="FF0000"/>
                </a:solidFill>
                <a:cs typeface="Adobe Devanagari" pitchFamily="18" charset="0"/>
              </a:rPr>
              <a:t>  </a:t>
            </a:r>
            <a:r>
              <a:rPr lang="en-US" sz="4800" b="1" dirty="0" smtClean="0">
                <a:solidFill>
                  <a:srgbClr val="FF0000"/>
                </a:solidFill>
                <a:cs typeface="Adobe Devanagari" pitchFamily="18" charset="0"/>
              </a:rPr>
              <a:t>H</a:t>
            </a:r>
            <a:r>
              <a:rPr lang="en-US" sz="4800" b="1" dirty="0" smtClean="0">
                <a:solidFill>
                  <a:srgbClr val="7030A0"/>
                </a:solidFill>
                <a:cs typeface="Adobe Devanagari" pitchFamily="18" charset="0"/>
              </a:rPr>
              <a:t>O</a:t>
            </a:r>
            <a:r>
              <a:rPr lang="en-US" sz="4800" b="1" dirty="0" smtClean="0">
                <a:solidFill>
                  <a:srgbClr val="FFFF66"/>
                </a:solidFill>
                <a:cs typeface="Adobe Devanagari" pitchFamily="18" charset="0"/>
              </a:rPr>
              <a:t>P</a:t>
            </a:r>
            <a:r>
              <a:rPr lang="en-US" sz="4800" b="1" dirty="0" smtClean="0">
                <a:solidFill>
                  <a:srgbClr val="00B050"/>
                </a:solidFill>
                <a:cs typeface="Adobe Devanagari" pitchFamily="18" charset="0"/>
              </a:rPr>
              <a:t>E</a:t>
            </a:r>
            <a:r>
              <a:rPr lang="en-US" sz="2800" i="1" dirty="0" smtClean="0">
                <a:solidFill>
                  <a:srgbClr val="00B050"/>
                </a:solidFill>
                <a:latin typeface="Segoe UI" panose="020B0502040204020203" pitchFamily="34" charset="0"/>
                <a:cs typeface="Segoe UI" panose="020B0502040204020203" pitchFamily="34" charset="0"/>
              </a:rPr>
              <a:t> </a:t>
            </a:r>
            <a:r>
              <a:rPr lang="en-US" sz="2800" i="1" dirty="0" smtClean="0">
                <a:solidFill>
                  <a:srgbClr val="FFFFCC"/>
                </a:solidFill>
                <a:latin typeface="Segoe UI" panose="020B0502040204020203" pitchFamily="34" charset="0"/>
                <a:cs typeface="Segoe UI" panose="020B0502040204020203" pitchFamily="34" charset="0"/>
              </a:rPr>
              <a:t>     </a:t>
            </a:r>
            <a:r>
              <a:rPr lang="en-US" sz="2400" i="1" dirty="0" smtClean="0">
                <a:solidFill>
                  <a:schemeClr val="tx2">
                    <a:lumMod val="40000"/>
                    <a:lumOff val="60000"/>
                  </a:schemeClr>
                </a:solidFill>
                <a:latin typeface="Segoe UI" panose="020B0502040204020203" pitchFamily="34" charset="0"/>
                <a:cs typeface="Segoe UI" panose="020B0502040204020203" pitchFamily="34" charset="0"/>
              </a:rPr>
              <a:t/>
            </a:r>
            <a:br>
              <a:rPr lang="en-US" sz="2400" i="1" dirty="0" smtClean="0">
                <a:solidFill>
                  <a:schemeClr val="tx2">
                    <a:lumMod val="40000"/>
                    <a:lumOff val="60000"/>
                  </a:schemeClr>
                </a:solidFill>
                <a:latin typeface="Segoe UI" panose="020B0502040204020203" pitchFamily="34" charset="0"/>
                <a:cs typeface="Segoe UI" panose="020B0502040204020203" pitchFamily="34" charset="0"/>
              </a:rPr>
            </a:br>
            <a:r>
              <a:rPr lang="en-US" sz="1600" i="1" dirty="0">
                <a:solidFill>
                  <a:schemeClr val="tx2">
                    <a:lumMod val="40000"/>
                    <a:lumOff val="60000"/>
                  </a:schemeClr>
                </a:solidFill>
                <a:latin typeface="Segoe UI" panose="020B0502040204020203" pitchFamily="34" charset="0"/>
                <a:cs typeface="Segoe UI" panose="020B0502040204020203" pitchFamily="34" charset="0"/>
              </a:rPr>
              <a:t> </a:t>
            </a:r>
            <a:r>
              <a:rPr lang="en-US" sz="1600" i="1" dirty="0" smtClean="0">
                <a:solidFill>
                  <a:schemeClr val="tx2">
                    <a:lumMod val="40000"/>
                    <a:lumOff val="60000"/>
                  </a:schemeClr>
                </a:solidFill>
                <a:latin typeface="Segoe UI" panose="020B0502040204020203" pitchFamily="34" charset="0"/>
                <a:cs typeface="Segoe UI" panose="020B0502040204020203" pitchFamily="34" charset="0"/>
              </a:rPr>
              <a:t>                                       </a:t>
            </a:r>
            <a:r>
              <a:rPr lang="en-US" sz="2000" b="1" dirty="0" smtClean="0">
                <a:solidFill>
                  <a:schemeClr val="bg1">
                    <a:lumMod val="95000"/>
                  </a:schemeClr>
                </a:solidFill>
                <a:latin typeface="Charlemagne Std" pitchFamily="82" charset="0"/>
                <a:cs typeface="Adobe Devanagari" pitchFamily="18" charset="0"/>
              </a:rPr>
              <a:t/>
            </a:r>
            <a:br>
              <a:rPr lang="en-US" sz="2000" b="1" dirty="0" smtClean="0">
                <a:solidFill>
                  <a:schemeClr val="bg1">
                    <a:lumMod val="95000"/>
                  </a:schemeClr>
                </a:solidFill>
                <a:latin typeface="Charlemagne Std" pitchFamily="82" charset="0"/>
                <a:cs typeface="Adobe Devanagari" pitchFamily="18" charset="0"/>
              </a:rPr>
            </a:br>
            <a:r>
              <a:rPr lang="en-US" sz="1800" b="1" dirty="0">
                <a:solidFill>
                  <a:schemeClr val="tx2">
                    <a:lumMod val="40000"/>
                    <a:lumOff val="60000"/>
                  </a:schemeClr>
                </a:solidFill>
                <a:cs typeface="Segoe UI" panose="020B0502040204020203" pitchFamily="34" charset="0"/>
              </a:rPr>
              <a:t>Isaiah 2:1-5; Matthew 24:36-44</a:t>
            </a:r>
            <a:r>
              <a:rPr lang="en-US" sz="3200" b="1" dirty="0">
                <a:solidFill>
                  <a:schemeClr val="bg1">
                    <a:lumMod val="95000"/>
                  </a:schemeClr>
                </a:solidFill>
                <a:latin typeface="Charlemagne Std" pitchFamily="82" charset="0"/>
                <a:cs typeface="Adobe Devanagari" pitchFamily="18" charset="0"/>
              </a:rPr>
              <a:t/>
            </a:r>
            <a:br>
              <a:rPr lang="en-US" sz="3200" b="1" dirty="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pic>
        <p:nvPicPr>
          <p:cNvPr id="23" name="Picture 22"/>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400000"/>
                    </a14:imgEffect>
                    <a14:imgEffect>
                      <a14:brightnessContrast bright="-2000" contrast="1000"/>
                    </a14:imgEffect>
                  </a14:imgLayer>
                </a14:imgProps>
              </a:ext>
              <a:ext uri="{28A0092B-C50C-407E-A947-70E740481C1C}">
                <a14:useLocalDpi xmlns:a14="http://schemas.microsoft.com/office/drawing/2010/main" val="0"/>
              </a:ext>
            </a:extLst>
          </a:blip>
          <a:stretch>
            <a:fillRect/>
          </a:stretch>
        </p:blipFill>
        <p:spPr>
          <a:xfrm>
            <a:off x="3276600" y="4007830"/>
            <a:ext cx="2576286" cy="589494"/>
          </a:xfrm>
          <a:prstGeom prst="rect">
            <a:avLst/>
          </a:prstGeom>
          <a:noFill/>
          <a:ln w="9525">
            <a:noFill/>
          </a:ln>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9DE"/>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l="8923"/>
          <a:stretch/>
        </p:blipFill>
        <p:spPr>
          <a:xfrm>
            <a:off x="-958519" y="3192543"/>
            <a:ext cx="11093119" cy="2852707"/>
          </a:xfrm>
          <a:prstGeom prst="rect">
            <a:avLst/>
          </a:prstGeom>
        </p:spPr>
      </p:pic>
      <p:sp>
        <p:nvSpPr>
          <p:cNvPr id="69" name="Text Placeholder 1"/>
          <p:cNvSpPr>
            <a:spLocks noGrp="1"/>
          </p:cNvSpPr>
          <p:nvPr>
            <p:ph type="body" sz="quarter" idx="10"/>
          </p:nvPr>
        </p:nvSpPr>
        <p:spPr>
          <a:xfrm>
            <a:off x="345030" y="-304800"/>
            <a:ext cx="8534400" cy="6934200"/>
          </a:xfrm>
        </p:spPr>
        <p:txBody>
          <a:bodyPr>
            <a:normAutofit/>
          </a:bodyPr>
          <a:lstStyle/>
          <a:p>
            <a:pPr marL="0" indent="0" fontAlgn="ctr">
              <a:spcAft>
                <a:spcPts val="600"/>
              </a:spcAft>
              <a:buNone/>
            </a:pPr>
            <a:endParaRPr lang="en-US" sz="2800" b="1" dirty="0" smtClean="0">
              <a:solidFill>
                <a:srgbClr val="0747A5"/>
              </a:solidFill>
              <a:latin typeface="Lexia" panose="00000400000000000000" pitchFamily="2" charset="0"/>
              <a:cs typeface="+mn-cs"/>
            </a:endParaRPr>
          </a:p>
          <a:p>
            <a:pPr marL="0" indent="0" fontAlgn="ctr">
              <a:spcAft>
                <a:spcPts val="600"/>
              </a:spcAft>
              <a:buNone/>
            </a:pPr>
            <a:r>
              <a:rPr lang="en-US" sz="2400" b="1" dirty="0" smtClean="0">
                <a:solidFill>
                  <a:srgbClr val="0747A5"/>
                </a:solidFill>
                <a:latin typeface="Lexia" panose="00000400000000000000" pitchFamily="2" charset="0"/>
                <a:cs typeface="+mn-cs"/>
              </a:rPr>
              <a:t>All: </a:t>
            </a:r>
            <a:r>
              <a:rPr lang="en-US" sz="1800" b="1" dirty="0" smtClean="0">
                <a:solidFill>
                  <a:srgbClr val="0747A5"/>
                </a:solidFill>
                <a:latin typeface="Lexia" panose="00000400000000000000" pitchFamily="2" charset="0"/>
                <a:cs typeface="+mn-cs"/>
              </a:rPr>
              <a:t>Continued</a:t>
            </a:r>
          </a:p>
          <a:p>
            <a:pPr marL="0" indent="0">
              <a:spcAft>
                <a:spcPts val="600"/>
              </a:spcAft>
              <a:buNone/>
            </a:pPr>
            <a:r>
              <a:rPr lang="en-US" sz="2400" b="1" dirty="0" smtClean="0">
                <a:latin typeface="Lexia" panose="00000400000000000000" pitchFamily="2" charset="0"/>
              </a:rPr>
              <a:t>Oh, God, we yearn for your coming, and wait with hope.</a:t>
            </a:r>
          </a:p>
          <a:p>
            <a:pPr marL="0" indent="0">
              <a:buNone/>
            </a:pPr>
            <a:r>
              <a:rPr lang="en-US" sz="2400" b="1" dirty="0" smtClean="0">
                <a:latin typeface="Lexia" panose="00000400000000000000" pitchFamily="2" charset="0"/>
              </a:rPr>
              <a:t>In the meantime, may we be found being generous, performing acts of justice, and living honorably, Awaken us to your coming. And awaken us to an even greater spirit of generosity and of hope. Amen.</a:t>
            </a:r>
            <a:endParaRPr lang="en-US" sz="2400" b="1" dirty="0">
              <a:latin typeface="Lexia" panose="00000400000000000000" pitchFamily="2" charset="0"/>
            </a:endParaRPr>
          </a:p>
        </p:txBody>
      </p:sp>
      <p:sp>
        <p:nvSpPr>
          <p:cNvPr id="2" name="Rectangle 1"/>
          <p:cNvSpPr/>
          <p:nvPr/>
        </p:nvSpPr>
        <p:spPr>
          <a:xfrm>
            <a:off x="-958519" y="-26094"/>
            <a:ext cx="10635919" cy="70250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68" y="-49892"/>
            <a:ext cx="10621468" cy="6907891"/>
          </a:xfrm>
          <a:prstGeom prst="rect">
            <a:avLst/>
          </a:prstGeom>
        </p:spPr>
      </p:pic>
      <p:grpSp>
        <p:nvGrpSpPr>
          <p:cNvPr id="4" name="Group 3"/>
          <p:cNvGrpSpPr/>
          <p:nvPr/>
        </p:nvGrpSpPr>
        <p:grpSpPr>
          <a:xfrm>
            <a:off x="-958519" y="3979407"/>
            <a:ext cx="10635919" cy="2970871"/>
            <a:chOff x="-41564" y="3979407"/>
            <a:chExt cx="9227127" cy="2970871"/>
          </a:xfrm>
        </p:grpSpPr>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639" r="23515"/>
            <a:stretch/>
          </p:blipFill>
          <p:spPr>
            <a:xfrm flipH="1">
              <a:off x="-29028" y="3979407"/>
              <a:ext cx="9189026" cy="1700257"/>
            </a:xfrm>
            <a:prstGeom prst="rect">
              <a:avLst/>
            </a:prstGeom>
          </p:spPr>
        </p:pic>
        <p:pic>
          <p:nvPicPr>
            <p:cNvPr id="36" name="Picture 35"/>
            <p:cNvPicPr>
              <a:picLocks noChangeAspect="1"/>
            </p:cNvPicPr>
            <p:nvPr/>
          </p:nvPicPr>
          <p:blipFill rotWithShape="1">
            <a:blip r:embed="rId5">
              <a:extLst>
                <a:ext uri="{28A0092B-C50C-407E-A947-70E740481C1C}">
                  <a14:useLocalDpi xmlns:a14="http://schemas.microsoft.com/office/drawing/2010/main" val="0"/>
                </a:ext>
              </a:extLst>
            </a:blip>
            <a:srcRect l="11157" t="45886" r="5169"/>
            <a:stretch/>
          </p:blipFill>
          <p:spPr>
            <a:xfrm>
              <a:off x="-41564" y="4455885"/>
              <a:ext cx="9227127" cy="2494393"/>
            </a:xfrm>
            <a:prstGeom prst="rect">
              <a:avLst/>
            </a:prstGeom>
          </p:spPr>
        </p:pic>
      </p:grpSp>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695" y="1861073"/>
            <a:ext cx="625324" cy="882513"/>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1068" y="-49892"/>
            <a:ext cx="737263" cy="1040492"/>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509298">
            <a:off x="1858509" y="1630862"/>
            <a:ext cx="589601" cy="832098"/>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247860">
            <a:off x="2846828" y="89498"/>
            <a:ext cx="728906" cy="1028698"/>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8069" y="3232920"/>
            <a:ext cx="1180739" cy="885555"/>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81808" y="3359955"/>
            <a:ext cx="695355" cy="981348"/>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2636" y="1159313"/>
            <a:ext cx="636034" cy="897628"/>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3174" y="1"/>
            <a:ext cx="615519" cy="868676"/>
          </a:xfrm>
          <a:prstGeom prst="rect">
            <a:avLst/>
          </a:prstGeom>
        </p:spPr>
      </p:pic>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67599" y="2558030"/>
            <a:ext cx="523033" cy="738151"/>
          </a:xfrm>
          <a:prstGeom prst="rect">
            <a:avLst/>
          </a:prstGeom>
        </p:spPr>
      </p:pic>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51966" y="1511368"/>
            <a:ext cx="341600" cy="482097"/>
          </a:xfrm>
          <a:prstGeom prst="rect">
            <a:avLst/>
          </a:prstGeom>
        </p:spPr>
      </p:pic>
      <p:pic>
        <p:nvPicPr>
          <p:cNvPr id="51" name="Picture 5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036873" y="2149930"/>
            <a:ext cx="582353" cy="821870"/>
          </a:xfrm>
          <a:prstGeom prst="rect">
            <a:avLst/>
          </a:prstGeom>
        </p:spPr>
      </p:pic>
      <p:pic>
        <p:nvPicPr>
          <p:cNvPr id="52" name="Picture 5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79052" y="884466"/>
            <a:ext cx="582353" cy="821870"/>
          </a:xfrm>
          <a:prstGeom prst="rect">
            <a:avLst/>
          </a:prstGeom>
        </p:spPr>
      </p:pic>
      <p:pic>
        <p:nvPicPr>
          <p:cNvPr id="53" name="Picture 5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47628" y="1993465"/>
            <a:ext cx="582353" cy="821870"/>
          </a:xfrm>
          <a:prstGeom prst="rect">
            <a:avLst/>
          </a:prstGeom>
        </p:spPr>
      </p:pic>
      <p:pic>
        <p:nvPicPr>
          <p:cNvPr id="54" name="Picture 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90633" y="62596"/>
            <a:ext cx="582353" cy="821870"/>
          </a:xfrm>
          <a:prstGeom prst="rect">
            <a:avLst/>
          </a:prstGeom>
        </p:spPr>
      </p:pic>
      <p:pic>
        <p:nvPicPr>
          <p:cNvPr id="55" name="Picture 5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52842" y="1096663"/>
            <a:ext cx="587696" cy="829409"/>
          </a:xfrm>
          <a:prstGeom prst="rect">
            <a:avLst/>
          </a:prstGeom>
        </p:spPr>
      </p:pic>
      <p:pic>
        <p:nvPicPr>
          <p:cNvPr id="56" name="Picture 5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3288111">
            <a:off x="5006746" y="2869296"/>
            <a:ext cx="463425" cy="654026"/>
          </a:xfrm>
          <a:prstGeom prst="rect">
            <a:avLst/>
          </a:prstGeom>
        </p:spPr>
      </p:pic>
      <p:pic>
        <p:nvPicPr>
          <p:cNvPr id="57" name="Picture 5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24519">
            <a:off x="6518718" y="244930"/>
            <a:ext cx="582353" cy="821870"/>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46690" y="62596"/>
            <a:ext cx="3543941" cy="4055879"/>
          </a:xfrm>
          <a:prstGeom prst="rect">
            <a:avLst/>
          </a:prstGeom>
        </p:spPr>
      </p:pic>
      <p:pic>
        <p:nvPicPr>
          <p:cNvPr id="61" name="Picture 6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99221" y="596280"/>
            <a:ext cx="2110673" cy="2544533"/>
          </a:xfrm>
          <a:prstGeom prst="rect">
            <a:avLst/>
          </a:prstGeom>
        </p:spPr>
      </p:pic>
      <p:pic>
        <p:nvPicPr>
          <p:cNvPr id="8" name="Picture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026" y="5610257"/>
            <a:ext cx="9144000" cy="1327573"/>
          </a:xfrm>
          <a:prstGeom prst="rect">
            <a:avLst/>
          </a:prstGeom>
        </p:spPr>
      </p:pic>
      <p:pic>
        <p:nvPicPr>
          <p:cNvPr id="59" name="Picture 5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2694428" y="3423657"/>
            <a:ext cx="1801387" cy="2443743"/>
          </a:xfrm>
          <a:prstGeom prst="rect">
            <a:avLst/>
          </a:prstGeom>
        </p:spPr>
      </p:pic>
      <p:pic>
        <p:nvPicPr>
          <p:cNvPr id="34" name="Picture 3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2681513" y="3441487"/>
            <a:ext cx="1801387" cy="2427763"/>
          </a:xfrm>
          <a:prstGeom prst="rect">
            <a:avLst/>
          </a:prstGeom>
        </p:spPr>
      </p:pic>
      <p:pic>
        <p:nvPicPr>
          <p:cNvPr id="60" name="Picture 5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0932540" flipH="1">
            <a:off x="904362" y="3516530"/>
            <a:ext cx="2576594" cy="2143726"/>
          </a:xfrm>
          <a:prstGeom prst="rect">
            <a:avLst/>
          </a:prstGeom>
        </p:spPr>
      </p:pic>
      <p:pic>
        <p:nvPicPr>
          <p:cNvPr id="62" name="Picture 6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43000" y="2859763"/>
            <a:ext cx="1524000" cy="1813226"/>
          </a:xfrm>
          <a:prstGeom prst="rect">
            <a:avLst/>
          </a:prstGeom>
        </p:spPr>
      </p:pic>
      <p:pic>
        <p:nvPicPr>
          <p:cNvPr id="35" name="Picture 3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20530" y="2840713"/>
            <a:ext cx="1546469" cy="1860357"/>
          </a:xfrm>
          <a:prstGeom prst="rect">
            <a:avLst/>
          </a:prstGeom>
        </p:spPr>
      </p:pic>
      <p:pic>
        <p:nvPicPr>
          <p:cNvPr id="33" name="Picture 3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20945746" flipH="1">
            <a:off x="876517" y="3504296"/>
            <a:ext cx="2610665" cy="2172073"/>
          </a:xfrm>
          <a:prstGeom prst="rect">
            <a:avLst/>
          </a:prstGeom>
        </p:spPr>
      </p:pic>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988069" y="3240096"/>
            <a:ext cx="1189341" cy="892006"/>
          </a:xfrm>
          <a:prstGeom prst="rect">
            <a:avLst/>
          </a:prstGeom>
        </p:spPr>
      </p:pic>
    </p:spTree>
    <p:extLst>
      <p:ext uri="{BB962C8B-B14F-4D97-AF65-F5344CB8AC3E}">
        <p14:creationId xmlns:p14="http://schemas.microsoft.com/office/powerpoint/2010/main" val="1310475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38"/>
                                        </p:tgtEl>
                                      </p:cBhvr>
                                    </p:animEffect>
                                    <p:set>
                                      <p:cBhvr>
                                        <p:cTn id="7" dur="1" fill="hold">
                                          <p:stCondLst>
                                            <p:cond delay="1999"/>
                                          </p:stCondLst>
                                        </p:cTn>
                                        <p:tgtEl>
                                          <p:spTgt spid="3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2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2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2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2500"/>
                                        <p:tgtEl>
                                          <p:spTgt spid="63"/>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2500"/>
                                        <p:tgtEl>
                                          <p:spTgt spid="65"/>
                                        </p:tgtEl>
                                      </p:cBhvr>
                                    </p:animEffect>
                                  </p:childTnLst>
                                </p:cTn>
                              </p:par>
                              <p:par>
                                <p:cTn id="32" presetID="10" presetClass="entr" presetSubtype="0" fill="hold"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2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2500"/>
                                        <p:tgtEl>
                                          <p:spTgt spid="64"/>
                                        </p:tgtEl>
                                      </p:cBhvr>
                                    </p:animEffect>
                                  </p:childTnLst>
                                </p:cTn>
                              </p:par>
                              <p:par>
                                <p:cTn id="38" presetID="10"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2500"/>
                                        <p:tgtEl>
                                          <p:spTgt spid="42"/>
                                        </p:tgtEl>
                                      </p:cBhvr>
                                    </p:animEffect>
                                  </p:childTnLst>
                                </p:cTn>
                              </p:par>
                              <p:par>
                                <p:cTn id="41" presetID="10"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2500"/>
                                        <p:tgtEl>
                                          <p:spTgt spid="48"/>
                                        </p:tgtEl>
                                      </p:cBhvr>
                                    </p:animEffect>
                                  </p:childTnLst>
                                </p:cTn>
                              </p:par>
                              <p:par>
                                <p:cTn id="44" presetID="10"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2500"/>
                                        <p:tgtEl>
                                          <p:spTgt spid="45"/>
                                        </p:tgtEl>
                                      </p:cBhvr>
                                    </p:animEffect>
                                  </p:childTnLst>
                                </p:cTn>
                              </p:par>
                              <p:par>
                                <p:cTn id="47" presetID="10"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0"/>
                                        <p:tgtEl>
                                          <p:spTgt spid="52"/>
                                        </p:tgtEl>
                                      </p:cBhvr>
                                    </p:animEffect>
                                  </p:childTnLst>
                                </p:cTn>
                              </p:par>
                              <p:par>
                                <p:cTn id="50" presetID="10"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2500"/>
                                        <p:tgtEl>
                                          <p:spTgt spid="53"/>
                                        </p:tgtEl>
                                      </p:cBhvr>
                                    </p:animEffect>
                                  </p:childTnLst>
                                </p:cTn>
                              </p:par>
                              <p:par>
                                <p:cTn id="53" presetID="10"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2500"/>
                                        <p:tgtEl>
                                          <p:spTgt spid="51"/>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2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2500"/>
                                        <p:tgtEl>
                                          <p:spTgt spid="54"/>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2500"/>
                                        <p:tgtEl>
                                          <p:spTgt spid="55"/>
                                        </p:tgtEl>
                                      </p:cBhvr>
                                    </p:animEffect>
                                  </p:childTnLst>
                                </p:cTn>
                              </p:par>
                              <p:par>
                                <p:cTn id="65" presetID="10"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2500"/>
                                        <p:tgtEl>
                                          <p:spTgt spid="43"/>
                                        </p:tgtEl>
                                      </p:cBhvr>
                                    </p:animEffect>
                                  </p:childTnLst>
                                </p:cTn>
                              </p:par>
                              <p:par>
                                <p:cTn id="68" presetID="10" presetClass="entr" presetSubtype="0" fill="hold"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2500"/>
                                        <p:tgtEl>
                                          <p:spTgt spid="50"/>
                                        </p:tgtEl>
                                      </p:cBhvr>
                                    </p:animEffect>
                                  </p:childTnLst>
                                </p:cTn>
                              </p:par>
                              <p:par>
                                <p:cTn id="71" presetID="10"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2500"/>
                                        <p:tgtEl>
                                          <p:spTgt spid="56"/>
                                        </p:tgtEl>
                                      </p:cBhvr>
                                    </p:animEffect>
                                  </p:childTnLst>
                                </p:cTn>
                              </p:par>
                              <p:par>
                                <p:cTn id="74" presetID="10" presetClass="entr" presetSubtype="0" fill="hold" nodeType="with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2500"/>
                                        <p:tgtEl>
                                          <p:spTgt spid="61"/>
                                        </p:tgtEl>
                                      </p:cBhvr>
                                    </p:animEffect>
                                  </p:childTnLst>
                                </p:cTn>
                              </p:par>
                              <p:par>
                                <p:cTn id="77" presetID="10" presetClass="entr" presetSubtype="0" fill="hold"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2500"/>
                                        <p:tgtEl>
                                          <p:spTgt spid="58"/>
                                        </p:tgtEl>
                                      </p:cBhvr>
                                    </p:animEffect>
                                  </p:childTnLst>
                                </p:cTn>
                              </p:par>
                              <p:par>
                                <p:cTn id="80" presetID="10"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3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9DE"/>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449943" y="391754"/>
            <a:ext cx="7772400" cy="1323439"/>
          </a:xfrm>
        </p:spPr>
        <p:txBody>
          <a:bodyPr wrap="square">
            <a:spAutoFit/>
          </a:bodyPr>
          <a:lstStyle/>
          <a:p>
            <a:pPr algn="l"/>
            <a:r>
              <a:rPr lang="en-US" sz="3200" b="1" dirty="0">
                <a:solidFill>
                  <a:srgbClr val="094D85"/>
                </a:solidFill>
                <a:ea typeface="+mn-ea"/>
                <a:cs typeface="+mn-cs"/>
              </a:rPr>
              <a:t>Lighting the First Advent Candle</a:t>
            </a:r>
            <a:r>
              <a:rPr lang="en-US" sz="4800" b="1" dirty="0">
                <a:solidFill>
                  <a:srgbClr val="0747A5"/>
                </a:solidFill>
                <a:ea typeface="+mn-ea"/>
                <a:cs typeface="+mn-cs"/>
              </a:rPr>
              <a:t/>
            </a:r>
            <a:br>
              <a:rPr lang="en-US" sz="4800" b="1" dirty="0">
                <a:solidFill>
                  <a:srgbClr val="0747A5"/>
                </a:solidFill>
                <a:ea typeface="+mn-ea"/>
                <a:cs typeface="+mn-cs"/>
              </a:rPr>
            </a:br>
            <a:endParaRPr lang="en-US" sz="4800" b="1" dirty="0">
              <a:solidFill>
                <a:srgbClr val="0747A5"/>
              </a:solidFill>
              <a:ea typeface="+mn-ea"/>
              <a:cs typeface="+mn-cs"/>
            </a:endParaRPr>
          </a:p>
        </p:txBody>
      </p:sp>
      <p:sp>
        <p:nvSpPr>
          <p:cNvPr id="6" name="Text Placeholder 5"/>
          <p:cNvSpPr>
            <a:spLocks noGrp="1"/>
          </p:cNvSpPr>
          <p:nvPr>
            <p:ph type="body" sz="quarter" idx="11"/>
          </p:nvPr>
        </p:nvSpPr>
        <p:spPr>
          <a:xfrm>
            <a:off x="515256" y="914400"/>
            <a:ext cx="6723744" cy="3505200"/>
          </a:xfrm>
        </p:spPr>
        <p:txBody>
          <a:bodyPr/>
          <a:lstStyle/>
          <a:p>
            <a:pPr marL="0" indent="0">
              <a:spcAft>
                <a:spcPts val="600"/>
              </a:spcAft>
              <a:buNone/>
            </a:pPr>
            <a:r>
              <a:rPr lang="en-US" sz="1800" i="1" dirty="0" smtClean="0">
                <a:solidFill>
                  <a:srgbClr val="867C4C"/>
                </a:solidFill>
                <a:latin typeface="Segoe UI" panose="020B0502040204020203" pitchFamily="34" charset="0"/>
              </a:rPr>
              <a:t> </a:t>
            </a:r>
          </a:p>
          <a:p>
            <a:pPr marL="0" indent="0">
              <a:spcAft>
                <a:spcPts val="600"/>
              </a:spcAft>
              <a:buNone/>
            </a:pPr>
            <a:endParaRPr lang="en-US" sz="400" i="1" dirty="0">
              <a:solidFill>
                <a:schemeClr val="bg2">
                  <a:lumMod val="50000"/>
                </a:schemeClr>
              </a:solidFill>
              <a:latin typeface="Segoe UI" panose="020B0502040204020203" pitchFamily="34" charset="0"/>
            </a:endParaRPr>
          </a:p>
          <a:p>
            <a:pPr marL="0" indent="0">
              <a:spcAft>
                <a:spcPts val="600"/>
              </a:spcAft>
              <a:buNone/>
            </a:pPr>
            <a:r>
              <a:rPr lang="en-US" sz="2400" b="1" dirty="0">
                <a:solidFill>
                  <a:srgbClr val="094D85"/>
                </a:solidFill>
                <a:cs typeface="+mn-cs"/>
              </a:rPr>
              <a:t>One:</a:t>
            </a:r>
          </a:p>
          <a:p>
            <a:pPr marL="0" indent="0">
              <a:buNone/>
            </a:pPr>
            <a:r>
              <a:rPr lang="en-US" sz="2400" dirty="0" smtClean="0"/>
              <a:t>God of justice and of peace –</a:t>
            </a:r>
            <a:br>
              <a:rPr lang="en-US" sz="2400" dirty="0" smtClean="0"/>
            </a:br>
            <a:r>
              <a:rPr lang="en-US" sz="2400" dirty="0" smtClean="0"/>
              <a:t>You color the world with mercy and kindness </a:t>
            </a:r>
            <a:endParaRPr lang="en-US" sz="2400" dirty="0"/>
          </a:p>
          <a:p>
            <a:pPr marL="0" indent="0">
              <a:buNone/>
            </a:pPr>
            <a:endParaRPr lang="en-US" sz="1400" dirty="0"/>
          </a:p>
          <a:p>
            <a:pPr marL="0" indent="0">
              <a:spcAft>
                <a:spcPts val="600"/>
              </a:spcAft>
              <a:buNone/>
            </a:pPr>
            <a:r>
              <a:rPr lang="en-US" sz="2400" b="1" dirty="0">
                <a:solidFill>
                  <a:srgbClr val="094D85"/>
                </a:solidFill>
                <a:cs typeface="+mn-cs"/>
              </a:rPr>
              <a:t>Many:</a:t>
            </a:r>
          </a:p>
          <a:p>
            <a:pPr marL="0" indent="0">
              <a:buNone/>
            </a:pPr>
            <a:r>
              <a:rPr lang="en-US" sz="2400" b="1" dirty="0" smtClean="0"/>
              <a:t>We stand in awe and wonder before your </a:t>
            </a:r>
            <a:br>
              <a:rPr lang="en-US" sz="2400" b="1" dirty="0" smtClean="0"/>
            </a:br>
            <a:r>
              <a:rPr lang="en-US" sz="2400" b="1" dirty="0" smtClean="0"/>
              <a:t>marvelous artistry</a:t>
            </a:r>
            <a:endParaRPr lang="en-US" sz="2400" b="1"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saturation sat="0"/>
                    </a14:imgEffect>
                    <a14:imgEffect>
                      <a14:brightnessContrast bright="72000" contrast="-100000"/>
                    </a14:imgEffect>
                  </a14:imgLayer>
                </a14:imgProps>
              </a:ext>
              <a:ext uri="{28A0092B-C50C-407E-A947-70E740481C1C}">
                <a14:useLocalDpi xmlns:a14="http://schemas.microsoft.com/office/drawing/2010/main" val="0"/>
              </a:ext>
            </a:extLst>
          </a:blip>
          <a:stretch>
            <a:fillRect/>
          </a:stretch>
        </p:blipFill>
        <p:spPr>
          <a:xfrm>
            <a:off x="-381000" y="5105400"/>
            <a:ext cx="7086600" cy="1447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57850">
            <a:off x="5785396" y="4619172"/>
            <a:ext cx="2194564" cy="1645923"/>
          </a:xfrm>
          <a:prstGeom prst="rect">
            <a:avLst/>
          </a:prstGeom>
        </p:spPr>
      </p:pic>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9DE"/>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6228" y="1244610"/>
            <a:ext cx="8048172" cy="4992912"/>
          </a:xfrm>
        </p:spPr>
        <p:txBody>
          <a:bodyPr>
            <a:noAutofit/>
          </a:bodyPr>
          <a:lstStyle/>
          <a:p>
            <a:pPr marL="0" lvl="0" indent="0">
              <a:spcBef>
                <a:spcPts val="0"/>
              </a:spcBef>
              <a:spcAft>
                <a:spcPts val="300"/>
              </a:spcAft>
              <a:buNone/>
            </a:pPr>
            <a:r>
              <a:rPr lang="en-US" sz="2400" b="1" dirty="0">
                <a:solidFill>
                  <a:srgbClr val="094D85"/>
                </a:solidFill>
                <a:latin typeface="Lexia" panose="00000400000000000000" pitchFamily="2" charset="0"/>
                <a:cs typeface="+mn-cs"/>
              </a:rPr>
              <a:t>One: </a:t>
            </a:r>
            <a:r>
              <a:rPr lang="en-US" sz="2400" b="1" dirty="0">
                <a:solidFill>
                  <a:srgbClr val="3353A2"/>
                </a:solidFill>
                <a:latin typeface="Lexia" panose="00000400000000000000" pitchFamily="2" charset="0"/>
              </a:rPr>
              <a:t>	</a:t>
            </a:r>
            <a:endParaRPr lang="en-US" sz="2400" b="1" dirty="0" smtClean="0">
              <a:solidFill>
                <a:srgbClr val="3353A2"/>
              </a:solidFill>
              <a:latin typeface="Lexia" panose="00000400000000000000" pitchFamily="2" charset="0"/>
            </a:endParaRPr>
          </a:p>
          <a:p>
            <a:pPr marL="0" lvl="0" indent="0">
              <a:spcBef>
                <a:spcPts val="0"/>
              </a:spcBef>
              <a:spcAft>
                <a:spcPts val="300"/>
              </a:spcAft>
              <a:buNone/>
            </a:pPr>
            <a:r>
              <a:rPr lang="en-US" sz="2400" dirty="0" smtClean="0">
                <a:latin typeface="Lexia" panose="00000400000000000000" pitchFamily="2" charset="0"/>
              </a:rPr>
              <a:t>God of promise and of love – You illuminate the skies with rainbow and sun-ray.</a:t>
            </a:r>
            <a:endParaRPr lang="en-US" sz="2400" dirty="0">
              <a:latin typeface="Lexia" panose="00000400000000000000" pitchFamily="2" charset="0"/>
            </a:endParaRPr>
          </a:p>
          <a:p>
            <a:pPr marL="0" lvl="0" indent="0">
              <a:spcBef>
                <a:spcPts val="0"/>
              </a:spcBef>
              <a:spcAft>
                <a:spcPts val="300"/>
              </a:spcAft>
              <a:buNone/>
            </a:pPr>
            <a:endParaRPr lang="en-US" sz="500" b="1" dirty="0" smtClean="0">
              <a:solidFill>
                <a:srgbClr val="3353A2"/>
              </a:solidFill>
              <a:latin typeface="Lexia" panose="00000400000000000000" pitchFamily="2" charset="0"/>
            </a:endParaRPr>
          </a:p>
          <a:p>
            <a:pPr marL="0" lvl="0" indent="0">
              <a:spcBef>
                <a:spcPts val="600"/>
              </a:spcBef>
              <a:buNone/>
            </a:pPr>
            <a:r>
              <a:rPr lang="en-US" sz="2400" b="1" dirty="0">
                <a:solidFill>
                  <a:srgbClr val="094D85"/>
                </a:solidFill>
                <a:latin typeface="Lexia" panose="00000400000000000000" pitchFamily="2" charset="0"/>
                <a:cs typeface="+mn-cs"/>
              </a:rPr>
              <a:t>Many:	</a:t>
            </a:r>
          </a:p>
          <a:p>
            <a:pPr marL="0" indent="0">
              <a:spcBef>
                <a:spcPts val="0"/>
              </a:spcBef>
              <a:spcAft>
                <a:spcPts val="300"/>
              </a:spcAft>
              <a:buNone/>
            </a:pPr>
            <a:r>
              <a:rPr lang="en-US" sz="2400" b="1" dirty="0">
                <a:latin typeface="Lexia" panose="00000400000000000000" pitchFamily="2" charset="0"/>
              </a:rPr>
              <a:t>We rejoice in the majesty of your creation.</a:t>
            </a:r>
          </a:p>
          <a:p>
            <a:pPr marL="0" lvl="0" indent="0">
              <a:spcBef>
                <a:spcPts val="600"/>
              </a:spcBef>
              <a:buNone/>
            </a:pPr>
            <a:r>
              <a:rPr lang="en-US" sz="2400" b="1" dirty="0" smtClean="0">
                <a:solidFill>
                  <a:srgbClr val="094D85"/>
                </a:solidFill>
                <a:latin typeface="Lexia" panose="00000400000000000000" pitchFamily="2" charset="0"/>
                <a:cs typeface="+mn-cs"/>
              </a:rPr>
              <a:t>One</a:t>
            </a:r>
            <a:r>
              <a:rPr lang="en-US" sz="2400" b="1" dirty="0">
                <a:solidFill>
                  <a:srgbClr val="094D85"/>
                </a:solidFill>
                <a:latin typeface="Lexia" panose="00000400000000000000" pitchFamily="2" charset="0"/>
                <a:cs typeface="+mn-cs"/>
              </a:rPr>
              <a:t>:  </a:t>
            </a:r>
            <a:r>
              <a:rPr lang="en-US" sz="2800" b="1" dirty="0">
                <a:solidFill>
                  <a:srgbClr val="3353A2"/>
                </a:solidFill>
                <a:latin typeface="Lexia" panose="00000400000000000000" pitchFamily="2" charset="0"/>
              </a:rPr>
              <a:t>	</a:t>
            </a:r>
            <a:endParaRPr lang="en-US" sz="2800" b="1" dirty="0" smtClean="0">
              <a:solidFill>
                <a:srgbClr val="3353A2"/>
              </a:solidFill>
              <a:latin typeface="Lexia" panose="00000400000000000000" pitchFamily="2" charset="0"/>
            </a:endParaRPr>
          </a:p>
          <a:p>
            <a:pPr marL="0" lvl="0" indent="0">
              <a:spcBef>
                <a:spcPts val="0"/>
              </a:spcBef>
              <a:buNone/>
            </a:pPr>
            <a:r>
              <a:rPr lang="en-US" sz="2400" dirty="0" smtClean="0">
                <a:latin typeface="Lexia" panose="00000400000000000000" pitchFamily="2" charset="0"/>
              </a:rPr>
              <a:t>The spectrum of your love reveals light all around.</a:t>
            </a:r>
            <a:br>
              <a:rPr lang="en-US" sz="2400" dirty="0" smtClean="0">
                <a:latin typeface="Lexia" panose="00000400000000000000" pitchFamily="2" charset="0"/>
              </a:rPr>
            </a:br>
            <a:r>
              <a:rPr lang="en-US" sz="2400" dirty="0" smtClean="0">
                <a:latin typeface="Lexia" panose="00000400000000000000" pitchFamily="2" charset="0"/>
              </a:rPr>
              <a:t>The hues of your love warm our spirits.</a:t>
            </a:r>
            <a:br>
              <a:rPr lang="en-US" sz="2400" dirty="0" smtClean="0">
                <a:latin typeface="Lexia" panose="00000400000000000000" pitchFamily="2" charset="0"/>
              </a:rPr>
            </a:br>
            <a:r>
              <a:rPr lang="en-US" sz="2400" dirty="0" smtClean="0">
                <a:latin typeface="Lexia" panose="00000400000000000000" pitchFamily="2" charset="0"/>
              </a:rPr>
              <a:t>The vibrancy of your love saturates us with hope.</a:t>
            </a:r>
            <a:r>
              <a:rPr lang="en-US" sz="2000" dirty="0" smtClean="0">
                <a:latin typeface="Lexia" panose="00000400000000000000" pitchFamily="2" charset="0"/>
              </a:rPr>
              <a:t/>
            </a:r>
            <a:br>
              <a:rPr lang="en-US" sz="2000" dirty="0" smtClean="0">
                <a:latin typeface="Lexia" panose="00000400000000000000" pitchFamily="2" charset="0"/>
              </a:rPr>
            </a:br>
            <a:r>
              <a:rPr lang="en-US" sz="2000" dirty="0" smtClean="0">
                <a:latin typeface="Lexia" panose="00000400000000000000" pitchFamily="2" charset="0"/>
              </a:rPr>
              <a:t/>
            </a:r>
            <a:br>
              <a:rPr lang="en-US" sz="2000" dirty="0" smtClean="0">
                <a:latin typeface="Lexia" panose="00000400000000000000" pitchFamily="2" charset="0"/>
              </a:rPr>
            </a:br>
            <a:r>
              <a:rPr lang="en-US" sz="2400" b="1" dirty="0" smtClean="0">
                <a:solidFill>
                  <a:srgbClr val="094D85"/>
                </a:solidFill>
                <a:latin typeface="Lexia" panose="00000400000000000000" pitchFamily="2" charset="0"/>
                <a:cs typeface="+mn-cs"/>
              </a:rPr>
              <a:t>All</a:t>
            </a:r>
            <a:r>
              <a:rPr lang="en-US" sz="2400" b="1" dirty="0">
                <a:solidFill>
                  <a:srgbClr val="094D85"/>
                </a:solidFill>
                <a:latin typeface="Lexia" panose="00000400000000000000" pitchFamily="2" charset="0"/>
                <a:cs typeface="+mn-cs"/>
              </a:rPr>
              <a:t>:   </a:t>
            </a:r>
            <a:r>
              <a:rPr lang="en-US" sz="2800" b="1" dirty="0">
                <a:solidFill>
                  <a:srgbClr val="3353A2"/>
                </a:solidFill>
                <a:latin typeface="Lexia" panose="00000400000000000000" pitchFamily="2" charset="0"/>
              </a:rPr>
              <a:t>	</a:t>
            </a:r>
            <a:endParaRPr lang="en-US" sz="2800" b="1" dirty="0" smtClean="0">
              <a:solidFill>
                <a:srgbClr val="3353A2"/>
              </a:solidFill>
              <a:latin typeface="Lexia" panose="00000400000000000000" pitchFamily="2" charset="0"/>
            </a:endParaRPr>
          </a:p>
          <a:p>
            <a:pPr marL="0" lvl="0" indent="0">
              <a:spcBef>
                <a:spcPts val="0"/>
              </a:spcBef>
              <a:spcAft>
                <a:spcPts val="300"/>
              </a:spcAft>
              <a:buNone/>
            </a:pPr>
            <a:r>
              <a:rPr lang="en-US" sz="2400" b="1" dirty="0" smtClean="0">
                <a:latin typeface="Lexia" panose="00000400000000000000" pitchFamily="2" charset="0"/>
              </a:rPr>
              <a:t>Blessed is the God of love whose art expressed </a:t>
            </a:r>
            <a:br>
              <a:rPr lang="en-US" sz="2400" b="1" dirty="0" smtClean="0">
                <a:latin typeface="Lexia" panose="00000400000000000000" pitchFamily="2" charset="0"/>
              </a:rPr>
            </a:br>
            <a:r>
              <a:rPr lang="en-US" sz="2400" b="1" dirty="0" smtClean="0">
                <a:latin typeface="Lexia" panose="00000400000000000000" pitchFamily="2" charset="0"/>
              </a:rPr>
              <a:t>in Christ we anticipate</a:t>
            </a:r>
            <a:endParaRPr lang="en-US" sz="2400" b="1" dirty="0">
              <a:latin typeface="Lexia" panose="00000400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0796"/>
            <a:ext cx="9144000" cy="1620000"/>
          </a:xfrm>
          <a:prstGeom prst="rect">
            <a:avLst/>
          </a:prstGeom>
        </p:spPr>
      </p:pic>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E9DE"/>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74" y="4114212"/>
            <a:ext cx="9144000" cy="2692980"/>
          </a:xfrm>
          <a:prstGeom prst="rect">
            <a:avLst/>
          </a:prstGeom>
        </p:spPr>
      </p:pic>
      <p:sp>
        <p:nvSpPr>
          <p:cNvPr id="2" name="Text Placeholder 1"/>
          <p:cNvSpPr>
            <a:spLocks noGrp="1"/>
          </p:cNvSpPr>
          <p:nvPr>
            <p:ph type="body" sz="quarter" idx="10"/>
          </p:nvPr>
        </p:nvSpPr>
        <p:spPr>
          <a:xfrm>
            <a:off x="481586" y="509816"/>
            <a:ext cx="7138414" cy="3376384"/>
          </a:xfrm>
        </p:spPr>
        <p:txBody>
          <a:bodyPr>
            <a:normAutofit/>
          </a:bodyPr>
          <a:lstStyle/>
          <a:p>
            <a:pPr marL="0" indent="0">
              <a:spcBef>
                <a:spcPts val="0"/>
              </a:spcBef>
              <a:spcAft>
                <a:spcPts val="300"/>
              </a:spcAft>
              <a:buNone/>
            </a:pPr>
            <a:r>
              <a:rPr lang="en-US" sz="2400" b="1" dirty="0">
                <a:solidFill>
                  <a:srgbClr val="094D85"/>
                </a:solidFill>
                <a:latin typeface="Lexia" panose="00000400000000000000" pitchFamily="2" charset="0"/>
                <a:cs typeface="+mn-cs"/>
              </a:rPr>
              <a:t>One:</a:t>
            </a:r>
            <a:r>
              <a:rPr lang="en-US" sz="2400" b="1" dirty="0">
                <a:solidFill>
                  <a:srgbClr val="0747A5"/>
                </a:solidFill>
                <a:latin typeface="Lexia" panose="00000400000000000000" pitchFamily="2" charset="0"/>
                <a:cs typeface="+mn-cs"/>
              </a:rPr>
              <a:t>	</a:t>
            </a:r>
          </a:p>
          <a:p>
            <a:pPr marL="0" indent="0">
              <a:spcBef>
                <a:spcPts val="0"/>
              </a:spcBef>
              <a:spcAft>
                <a:spcPts val="300"/>
              </a:spcAft>
              <a:buNone/>
            </a:pPr>
            <a:r>
              <a:rPr lang="en-US" sz="2400" dirty="0" smtClean="0">
                <a:solidFill>
                  <a:prstClr val="black"/>
                </a:solidFill>
                <a:latin typeface="Lexia" panose="00000400000000000000" pitchFamily="2" charset="0"/>
              </a:rPr>
              <a:t>We light this candle in abundant hope </a:t>
            </a:r>
            <a:r>
              <a:rPr lang="en-US" sz="2400" dirty="0" smtClean="0">
                <a:solidFill>
                  <a:prstClr val="black"/>
                </a:solidFill>
                <a:latin typeface="Lexia" panose="00000400000000000000" pitchFamily="2" charset="0"/>
              </a:rPr>
              <a:t>that </a:t>
            </a:r>
            <a:r>
              <a:rPr lang="en-US" sz="2400" dirty="0" smtClean="0">
                <a:solidFill>
                  <a:prstClr val="black"/>
                </a:solidFill>
                <a:latin typeface="Lexia" panose="00000400000000000000" pitchFamily="2" charset="0"/>
              </a:rPr>
              <a:t>the radiance of you, O </a:t>
            </a:r>
            <a:r>
              <a:rPr lang="en-US" sz="2400" dirty="0" smtClean="0">
                <a:solidFill>
                  <a:prstClr val="black"/>
                </a:solidFill>
                <a:latin typeface="Lexia" panose="00000400000000000000" pitchFamily="2" charset="0"/>
              </a:rPr>
              <a:t>God, </a:t>
            </a:r>
            <a:br>
              <a:rPr lang="en-US" sz="2400" dirty="0" smtClean="0">
                <a:solidFill>
                  <a:prstClr val="black"/>
                </a:solidFill>
                <a:latin typeface="Lexia" panose="00000400000000000000" pitchFamily="2" charset="0"/>
              </a:rPr>
            </a:br>
            <a:r>
              <a:rPr lang="en-US" sz="2400" dirty="0" smtClean="0">
                <a:solidFill>
                  <a:prstClr val="black"/>
                </a:solidFill>
                <a:latin typeface="Lexia" panose="00000400000000000000" pitchFamily="2" charset="0"/>
              </a:rPr>
              <a:t>Will </a:t>
            </a:r>
            <a:r>
              <a:rPr lang="en-US" sz="2400" dirty="0" smtClean="0">
                <a:solidFill>
                  <a:prstClr val="black"/>
                </a:solidFill>
                <a:latin typeface="Lexia" panose="00000400000000000000" pitchFamily="2" charset="0"/>
              </a:rPr>
              <a:t>shine in our hearts, coloring us with hope,</a:t>
            </a:r>
            <a:br>
              <a:rPr lang="en-US" sz="2400" dirty="0" smtClean="0">
                <a:solidFill>
                  <a:prstClr val="black"/>
                </a:solidFill>
                <a:latin typeface="Lexia" panose="00000400000000000000" pitchFamily="2" charset="0"/>
              </a:rPr>
            </a:br>
            <a:r>
              <a:rPr lang="en-US" sz="2400" dirty="0" smtClean="0">
                <a:solidFill>
                  <a:prstClr val="black"/>
                </a:solidFill>
                <a:latin typeface="Lexia" panose="00000400000000000000" pitchFamily="2" charset="0"/>
              </a:rPr>
              <a:t>As we anticipate the coming of Jesus Christ.</a:t>
            </a:r>
          </a:p>
          <a:p>
            <a:pPr marL="0" indent="0">
              <a:spcBef>
                <a:spcPts val="0"/>
              </a:spcBef>
              <a:spcAft>
                <a:spcPts val="300"/>
              </a:spcAft>
              <a:buNone/>
            </a:pPr>
            <a:endParaRPr lang="en-US" sz="1400" dirty="0">
              <a:solidFill>
                <a:prstClr val="black"/>
              </a:solidFill>
              <a:latin typeface="Lexia" panose="00000400000000000000" pitchFamily="2" charset="0"/>
            </a:endParaRPr>
          </a:p>
          <a:p>
            <a:pPr marL="0" indent="0">
              <a:spcBef>
                <a:spcPts val="0"/>
              </a:spcBef>
              <a:spcAft>
                <a:spcPts val="300"/>
              </a:spcAft>
              <a:buNone/>
            </a:pPr>
            <a:r>
              <a:rPr lang="en-US" sz="2400" b="1" dirty="0">
                <a:solidFill>
                  <a:srgbClr val="094D85"/>
                </a:solidFill>
                <a:latin typeface="Lexia" panose="00000400000000000000" pitchFamily="2" charset="0"/>
                <a:cs typeface="+mn-cs"/>
              </a:rPr>
              <a:t>Many:	</a:t>
            </a:r>
          </a:p>
          <a:p>
            <a:pPr marL="0" indent="0">
              <a:spcBef>
                <a:spcPts val="0"/>
              </a:spcBef>
              <a:spcAft>
                <a:spcPts val="300"/>
              </a:spcAft>
              <a:buNone/>
            </a:pPr>
            <a:r>
              <a:rPr lang="en-US" sz="2400" b="1" dirty="0" smtClean="0">
                <a:solidFill>
                  <a:prstClr val="black"/>
                </a:solidFill>
                <a:latin typeface="Lexia" panose="00000400000000000000" pitchFamily="2" charset="0"/>
              </a:rPr>
              <a:t>Amen</a:t>
            </a:r>
            <a:r>
              <a:rPr lang="en-US" sz="2400" b="1" dirty="0" smtClean="0">
                <a:solidFill>
                  <a:prstClr val="black"/>
                </a:solidFill>
              </a:rPr>
              <a:t>.</a:t>
            </a:r>
          </a:p>
          <a:p>
            <a:pPr marL="0" indent="0">
              <a:spcBef>
                <a:spcPts val="0"/>
              </a:spcBef>
              <a:spcAft>
                <a:spcPts val="300"/>
              </a:spcAft>
              <a:buNone/>
            </a:pPr>
            <a:endParaRPr lang="en-US" sz="1600" dirty="0">
              <a:solidFill>
                <a:prstClr val="black"/>
              </a:solidFill>
            </a:endParaRPr>
          </a:p>
          <a:p>
            <a:pPr marL="0" indent="0">
              <a:buNone/>
            </a:pPr>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61029" y="4450053"/>
            <a:ext cx="1572771" cy="213360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2230" y="4339188"/>
            <a:ext cx="2286005" cy="1901956"/>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38" y="3733800"/>
            <a:ext cx="1386828" cy="165002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58938" flipH="1">
            <a:off x="7743582" y="2710099"/>
            <a:ext cx="805104" cy="603828"/>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88088" y="2514600"/>
            <a:ext cx="2026836" cy="3675156"/>
          </a:xfrm>
          <a:prstGeom prst="rect">
            <a:avLst/>
          </a:prstGeom>
        </p:spPr>
      </p:pic>
    </p:spTree>
    <p:extLst>
      <p:ext uri="{BB962C8B-B14F-4D97-AF65-F5344CB8AC3E}">
        <p14:creationId xmlns:p14="http://schemas.microsoft.com/office/powerpoint/2010/main" val="134998601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E9DE"/>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71714" y="410028"/>
            <a:ext cx="8686800" cy="6248400"/>
          </a:xfrm>
        </p:spPr>
        <p:txBody>
          <a:bodyPr>
            <a:normAutofit/>
          </a:bodyPr>
          <a:lstStyle/>
          <a:p>
            <a:pPr marL="0" indent="0">
              <a:buNone/>
            </a:pPr>
            <a:r>
              <a:rPr lang="en-US" b="1" dirty="0">
                <a:solidFill>
                  <a:srgbClr val="094D85"/>
                </a:solidFill>
                <a:cs typeface="+mn-cs"/>
              </a:rPr>
              <a:t>Light the </a:t>
            </a:r>
            <a:r>
              <a:rPr lang="en-US" b="1" dirty="0" smtClean="0">
                <a:solidFill>
                  <a:srgbClr val="094D85"/>
                </a:solidFill>
                <a:cs typeface="+mn-cs"/>
              </a:rPr>
              <a:t>Candle </a:t>
            </a:r>
            <a:r>
              <a:rPr lang="en-US" b="1" dirty="0">
                <a:solidFill>
                  <a:srgbClr val="094D85"/>
                </a:solidFill>
                <a:cs typeface="+mn-cs"/>
              </a:rPr>
              <a:t>of </a:t>
            </a:r>
            <a:r>
              <a:rPr lang="en-US" b="1" dirty="0" smtClean="0">
                <a:solidFill>
                  <a:srgbClr val="094D85"/>
                </a:solidFill>
                <a:cs typeface="+mn-cs"/>
              </a:rPr>
              <a:t>Hope</a:t>
            </a:r>
            <a:endParaRPr lang="en-US" b="1" dirty="0">
              <a:solidFill>
                <a:srgbClr val="094D85"/>
              </a:solidFill>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54" y="6060068"/>
            <a:ext cx="875446" cy="79793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036415">
            <a:off x="8218317" y="5261621"/>
            <a:ext cx="1006864" cy="917714"/>
          </a:xfrm>
          <a:prstGeom prst="rect">
            <a:avLst/>
          </a:prstGeom>
        </p:spPr>
      </p:pic>
      <p:sp>
        <p:nvSpPr>
          <p:cNvPr id="2" name="TextBox 1"/>
          <p:cNvSpPr txBox="1"/>
          <p:nvPr/>
        </p:nvSpPr>
        <p:spPr>
          <a:xfrm>
            <a:off x="508002" y="1600200"/>
            <a:ext cx="7950198" cy="4893647"/>
          </a:xfrm>
          <a:prstGeom prst="rect">
            <a:avLst/>
          </a:prstGeom>
          <a:noFill/>
        </p:spPr>
        <p:txBody>
          <a:bodyPr wrap="square" rtlCol="0">
            <a:spAutoFit/>
          </a:bodyPr>
          <a:lstStyle/>
          <a:p>
            <a:pPr>
              <a:spcBef>
                <a:spcPts val="2400"/>
              </a:spcBef>
              <a:spcAft>
                <a:spcPts val="1800"/>
              </a:spcAft>
            </a:pPr>
            <a:r>
              <a:rPr lang="en-US" sz="2400" b="1" dirty="0">
                <a:solidFill>
                  <a:srgbClr val="094D85"/>
                </a:solidFill>
                <a:latin typeface="Lexia" panose="00000400000000000000" pitchFamily="2" charset="0"/>
              </a:rPr>
              <a:t>All:</a:t>
            </a:r>
            <a:r>
              <a:rPr lang="en-US" sz="2400" dirty="0" smtClean="0">
                <a:latin typeface="Lexia" panose="00000400000000000000" pitchFamily="2" charset="0"/>
              </a:rPr>
              <a:t/>
            </a:r>
            <a:br>
              <a:rPr lang="en-US" sz="2400" dirty="0" smtClean="0">
                <a:latin typeface="Lexia" panose="00000400000000000000" pitchFamily="2" charset="0"/>
              </a:rPr>
            </a:br>
            <a:r>
              <a:rPr lang="en-US" sz="2400" dirty="0" smtClean="0">
                <a:latin typeface="Lexia" panose="00000400000000000000" pitchFamily="2" charset="0"/>
              </a:rPr>
              <a:t>Shine a candle in the darkness, </a:t>
            </a:r>
            <a:br>
              <a:rPr lang="en-US" sz="2400" dirty="0" smtClean="0">
                <a:latin typeface="Lexia" panose="00000400000000000000" pitchFamily="2" charset="0"/>
              </a:rPr>
            </a:br>
            <a:r>
              <a:rPr lang="en-US" sz="2400" dirty="0" smtClean="0">
                <a:latin typeface="Lexia" panose="00000400000000000000" pitchFamily="2" charset="0"/>
              </a:rPr>
              <a:t>breathe new hope into our lives.</a:t>
            </a:r>
            <a:br>
              <a:rPr lang="en-US" sz="2400" dirty="0" smtClean="0">
                <a:latin typeface="Lexia" panose="00000400000000000000" pitchFamily="2" charset="0"/>
              </a:rPr>
            </a:br>
            <a:r>
              <a:rPr lang="en-US" sz="2400" dirty="0" smtClean="0">
                <a:latin typeface="Lexia" panose="00000400000000000000" pitchFamily="2" charset="0"/>
              </a:rPr>
              <a:t>Wind your blessed peace around us</a:t>
            </a:r>
            <a:br>
              <a:rPr lang="en-US" sz="2400" dirty="0" smtClean="0">
                <a:latin typeface="Lexia" panose="00000400000000000000" pitchFamily="2" charset="0"/>
              </a:rPr>
            </a:br>
            <a:r>
              <a:rPr lang="en-US" sz="2400" dirty="0" smtClean="0">
                <a:latin typeface="Lexia" panose="00000400000000000000" pitchFamily="2" charset="0"/>
              </a:rPr>
              <a:t>till the day when Christ arrives.</a:t>
            </a:r>
            <a:br>
              <a:rPr lang="en-US" sz="2400" dirty="0" smtClean="0">
                <a:latin typeface="Lexia" panose="00000400000000000000" pitchFamily="2" charset="0"/>
              </a:rPr>
            </a:br>
            <a:r>
              <a:rPr lang="en-US" sz="2400" dirty="0" smtClean="0">
                <a:latin typeface="Lexia" panose="00000400000000000000" pitchFamily="2" charset="0"/>
              </a:rPr>
              <a:t/>
            </a:r>
            <a:br>
              <a:rPr lang="en-US" sz="2400" dirty="0" smtClean="0">
                <a:latin typeface="Lexia" panose="00000400000000000000" pitchFamily="2" charset="0"/>
              </a:rPr>
            </a:br>
            <a:r>
              <a:rPr lang="en-US" sz="2400" dirty="0" smtClean="0">
                <a:latin typeface="Lexia" panose="00000400000000000000" pitchFamily="2" charset="0"/>
              </a:rPr>
              <a:t>Shine a candle in the darkness.</a:t>
            </a:r>
            <a:br>
              <a:rPr lang="en-US" sz="2400" dirty="0" smtClean="0">
                <a:latin typeface="Lexia" panose="00000400000000000000" pitchFamily="2" charset="0"/>
              </a:rPr>
            </a:br>
            <a:r>
              <a:rPr lang="en-US" sz="2400" dirty="0" smtClean="0">
                <a:latin typeface="Lexia" panose="00000400000000000000" pitchFamily="2" charset="0"/>
              </a:rPr>
              <a:t>Wind your blessed peace around us.</a:t>
            </a:r>
            <a:br>
              <a:rPr lang="en-US" sz="2400" dirty="0" smtClean="0">
                <a:latin typeface="Lexia" panose="00000400000000000000" pitchFamily="2" charset="0"/>
              </a:rPr>
            </a:br>
            <a:r>
              <a:rPr lang="en-US" sz="2400" dirty="0" smtClean="0">
                <a:latin typeface="Lexia" panose="00000400000000000000" pitchFamily="2" charset="0"/>
              </a:rPr>
              <a:t>Shine a candle in the darkness,</a:t>
            </a:r>
            <a:br>
              <a:rPr lang="en-US" sz="2400" dirty="0" smtClean="0">
                <a:latin typeface="Lexia" panose="00000400000000000000" pitchFamily="2" charset="0"/>
              </a:rPr>
            </a:br>
            <a:r>
              <a:rPr lang="en-US" sz="2400" dirty="0" smtClean="0">
                <a:latin typeface="Lexia" panose="00000400000000000000" pitchFamily="2" charset="0"/>
              </a:rPr>
              <a:t>breathe new hope into our lives.</a:t>
            </a:r>
            <a:br>
              <a:rPr lang="en-US" sz="2400" dirty="0" smtClean="0">
                <a:latin typeface="Lexia" panose="00000400000000000000" pitchFamily="2" charset="0"/>
              </a:rPr>
            </a:br>
            <a:r>
              <a:rPr lang="en-US" sz="2400" dirty="0" smtClean="0">
                <a:latin typeface="Lexia" panose="00000400000000000000" pitchFamily="2" charset="0"/>
              </a:rPr>
              <a:t/>
            </a:r>
            <a:br>
              <a:rPr lang="en-US" sz="2400" dirty="0" smtClean="0">
                <a:latin typeface="Lexia" panose="00000400000000000000" pitchFamily="2" charset="0"/>
              </a:rPr>
            </a:br>
            <a:r>
              <a:rPr lang="en-US" sz="2400" dirty="0" smtClean="0">
                <a:latin typeface="Lexia" panose="00000400000000000000" pitchFamily="2" charset="0"/>
              </a:rPr>
              <a:t>Wind your blessed peace around us </a:t>
            </a:r>
            <a:br>
              <a:rPr lang="en-US" sz="2400" dirty="0" smtClean="0">
                <a:latin typeface="Lexia" panose="00000400000000000000" pitchFamily="2" charset="0"/>
              </a:rPr>
            </a:br>
            <a:r>
              <a:rPr lang="en-US" sz="2400" dirty="0" smtClean="0">
                <a:latin typeface="Lexia" panose="00000400000000000000" pitchFamily="2" charset="0"/>
              </a:rPr>
              <a:t>till the day when Christ arrives.</a:t>
            </a:r>
            <a:endParaRPr lang="en-US" sz="2400" dirty="0">
              <a:latin typeface="Lexia" panose="00000400000000000000" pitchFamily="2"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7840" y="2058811"/>
            <a:ext cx="1755652" cy="160020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036415">
            <a:off x="6159317" y="4531565"/>
            <a:ext cx="1006864" cy="91771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036415">
            <a:off x="6924542" y="5938695"/>
            <a:ext cx="1006864" cy="91771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036415">
            <a:off x="7707645" y="827815"/>
            <a:ext cx="1006864" cy="917714"/>
          </a:xfrm>
          <a:prstGeom prst="rect">
            <a:avLst/>
          </a:prstGeom>
        </p:spPr>
      </p:pic>
      <p:sp>
        <p:nvSpPr>
          <p:cNvPr id="4" name="TextBox 3"/>
          <p:cNvSpPr txBox="1"/>
          <p:nvPr/>
        </p:nvSpPr>
        <p:spPr>
          <a:xfrm>
            <a:off x="504372" y="898903"/>
            <a:ext cx="5791200" cy="677108"/>
          </a:xfrm>
          <a:prstGeom prst="rect">
            <a:avLst/>
          </a:prstGeom>
          <a:noFill/>
        </p:spPr>
        <p:txBody>
          <a:bodyPr wrap="square" rtlCol="0">
            <a:spAutoFit/>
          </a:bodyPr>
          <a:lstStyle/>
          <a:p>
            <a:r>
              <a:rPr lang="en-US" sz="2000" dirty="0" smtClean="0">
                <a:solidFill>
                  <a:srgbClr val="786F44"/>
                </a:solidFill>
              </a:rPr>
              <a:t>The candle is lit, the congregation sings</a:t>
            </a:r>
            <a:endParaRPr lang="en-US" sz="2000" dirty="0">
              <a:solidFill>
                <a:srgbClr val="786F44"/>
              </a:solidFill>
            </a:endParaRPr>
          </a:p>
          <a:p>
            <a:endParaRPr lang="en-US" dirty="0"/>
          </a:p>
        </p:txBody>
      </p:sp>
    </p:spTree>
    <p:extLst>
      <p:ext uri="{BB962C8B-B14F-4D97-AF65-F5344CB8AC3E}">
        <p14:creationId xmlns:p14="http://schemas.microsoft.com/office/powerpoint/2010/main" val="424436692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9DE"/>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6228" y="685800"/>
            <a:ext cx="7667172" cy="5809344"/>
          </a:xfrm>
        </p:spPr>
        <p:txBody>
          <a:bodyPr>
            <a:normAutofit lnSpcReduction="10000"/>
          </a:bodyPr>
          <a:lstStyle/>
          <a:p>
            <a:pPr marL="0" indent="0">
              <a:buNone/>
            </a:pPr>
            <a:r>
              <a:rPr lang="en-US" sz="1800" dirty="0" smtClean="0">
                <a:solidFill>
                  <a:schemeClr val="bg2">
                    <a:lumMod val="50000"/>
                  </a:schemeClr>
                </a:solidFill>
                <a:latin typeface="Lexia" panose="00000400000000000000" pitchFamily="2" charset="0"/>
              </a:rPr>
              <a:t>For churches receiving the Christmas Fund Offering November 27.</a:t>
            </a:r>
          </a:p>
          <a:p>
            <a:pPr marL="0" indent="0">
              <a:buNone/>
            </a:pPr>
            <a:endParaRPr lang="en-US" sz="100" b="1" dirty="0" smtClean="0">
              <a:solidFill>
                <a:srgbClr val="786F44"/>
              </a:solidFill>
              <a:latin typeface="Lexia" panose="00000400000000000000" pitchFamily="2" charset="0"/>
            </a:endParaRPr>
          </a:p>
          <a:p>
            <a:pPr marL="0" indent="0" fontAlgn="ctr">
              <a:lnSpc>
                <a:spcPct val="110000"/>
              </a:lnSpc>
              <a:spcBef>
                <a:spcPts val="0"/>
              </a:spcBef>
              <a:buNone/>
            </a:pPr>
            <a:r>
              <a:rPr lang="en-US" sz="2400" dirty="0" smtClean="0">
                <a:latin typeface="Lexia" panose="00000400000000000000" pitchFamily="2" charset="0"/>
              </a:rPr>
              <a:t/>
            </a:r>
            <a:br>
              <a:rPr lang="en-US" sz="2400" dirty="0" smtClean="0">
                <a:latin typeface="Lexia" panose="00000400000000000000" pitchFamily="2" charset="0"/>
              </a:rPr>
            </a:br>
            <a:r>
              <a:rPr lang="en-US" sz="2400" dirty="0" smtClean="0">
                <a:latin typeface="Lexia" panose="00000400000000000000" pitchFamily="2" charset="0"/>
              </a:rPr>
              <a:t>Imagine now a master painter, preparing to create </a:t>
            </a:r>
            <a:br>
              <a:rPr lang="en-US" sz="2400" dirty="0" smtClean="0">
                <a:latin typeface="Lexia" panose="00000400000000000000" pitchFamily="2" charset="0"/>
              </a:rPr>
            </a:br>
            <a:r>
              <a:rPr lang="en-US" sz="2400" dirty="0" smtClean="0">
                <a:latin typeface="Lexia" panose="00000400000000000000" pitchFamily="2" charset="0"/>
              </a:rPr>
              <a:t>a work of art. We see the blank canvas. A handful </a:t>
            </a:r>
            <a:br>
              <a:rPr lang="en-US" sz="2400" dirty="0" smtClean="0">
                <a:latin typeface="Lexia" panose="00000400000000000000" pitchFamily="2" charset="0"/>
              </a:rPr>
            </a:br>
            <a:r>
              <a:rPr lang="en-US" sz="2400" dirty="0" smtClean="0">
                <a:latin typeface="Lexia" panose="00000400000000000000" pitchFamily="2" charset="0"/>
              </a:rPr>
              <a:t>of brushes. A palette of vivid colors. But what we  do not see – what we cannot see – is that which           will bring the art to live: hope. </a:t>
            </a:r>
            <a:br>
              <a:rPr lang="en-US" sz="2400" dirty="0" smtClean="0">
                <a:latin typeface="Lexia" panose="00000400000000000000" pitchFamily="2" charset="0"/>
              </a:rPr>
            </a:br>
            <a:r>
              <a:rPr lang="en-US" sz="2400" dirty="0" smtClean="0">
                <a:latin typeface="Lexia" panose="00000400000000000000" pitchFamily="2" charset="0"/>
              </a:rPr>
              <a:t/>
            </a:r>
            <a:br>
              <a:rPr lang="en-US" sz="2400" dirty="0" smtClean="0">
                <a:latin typeface="Lexia" panose="00000400000000000000" pitchFamily="2" charset="0"/>
              </a:rPr>
            </a:br>
            <a:r>
              <a:rPr lang="en-US" sz="2400" dirty="0" smtClean="0">
                <a:latin typeface="Lexia" panose="00000400000000000000" pitchFamily="2" charset="0"/>
              </a:rPr>
              <a:t>Hope is what allows the painter to imagine what the face of the blank canvas can become. Call it vision or insight, hope guides the artist’s heart and hand in creating art that can be seen and experienced.</a:t>
            </a:r>
          </a:p>
          <a:p>
            <a:pPr marL="0" indent="0" fontAlgn="ctr">
              <a:lnSpc>
                <a:spcPct val="110000"/>
              </a:lnSpc>
              <a:spcBef>
                <a:spcPts val="0"/>
              </a:spcBef>
              <a:buNone/>
            </a:pPr>
            <a:endParaRPr lang="en-US" sz="2400" dirty="0" smtClean="0">
              <a:latin typeface="Lexia" panose="00000400000000000000" pitchFamily="2" charset="0"/>
            </a:endParaRPr>
          </a:p>
          <a:p>
            <a:pPr marL="0" indent="0" fontAlgn="ctr">
              <a:lnSpc>
                <a:spcPct val="110000"/>
              </a:lnSpc>
              <a:spcBef>
                <a:spcPts val="0"/>
              </a:spcBef>
              <a:buNone/>
            </a:pPr>
            <a:endParaRPr lang="en-US" sz="2400" dirty="0" smtClean="0">
              <a:latin typeface="Lexia" panose="00000400000000000000" pitchFamily="2" charset="0"/>
            </a:endParaRPr>
          </a:p>
          <a:p>
            <a:pPr marL="0" indent="0" fontAlgn="ctr">
              <a:lnSpc>
                <a:spcPct val="110000"/>
              </a:lnSpc>
              <a:spcBef>
                <a:spcPts val="0"/>
              </a:spcBef>
              <a:buNone/>
            </a:pPr>
            <a:r>
              <a:rPr lang="en-US" sz="2400" b="1" dirty="0">
                <a:solidFill>
                  <a:srgbClr val="094D85"/>
                </a:solidFill>
                <a:latin typeface="Lexia" panose="00000400000000000000" pitchFamily="2" charset="0"/>
                <a:cs typeface="+mn-cs"/>
              </a:rPr>
              <a:t>Continued . . .</a:t>
            </a:r>
          </a:p>
          <a:p>
            <a:pPr marL="0" indent="0" fontAlgn="ctr">
              <a:lnSpc>
                <a:spcPct val="110000"/>
              </a:lnSpc>
              <a:spcBef>
                <a:spcPts val="0"/>
              </a:spcBef>
              <a:buNone/>
            </a:pPr>
            <a:endParaRPr lang="en-US" sz="2400" dirty="0" smtClean="0">
              <a:latin typeface="Lexia" panose="00000400000000000000" pitchFamily="2" charset="0"/>
            </a:endParaRPr>
          </a:p>
          <a:p>
            <a:pPr marL="0" indent="0">
              <a:lnSpc>
                <a:spcPct val="120000"/>
              </a:lnSpc>
              <a:spcBef>
                <a:spcPts val="600"/>
              </a:spcBef>
              <a:buNone/>
            </a:pPr>
            <a:endParaRPr lang="en-US" sz="500" dirty="0" smtClean="0"/>
          </a:p>
        </p:txBody>
      </p:sp>
      <p:sp>
        <p:nvSpPr>
          <p:cNvPr id="3" name="Title 2"/>
          <p:cNvSpPr>
            <a:spLocks noGrp="1"/>
          </p:cNvSpPr>
          <p:nvPr>
            <p:ph type="ctrTitle"/>
          </p:nvPr>
        </p:nvSpPr>
        <p:spPr>
          <a:xfrm>
            <a:off x="489852" y="306612"/>
            <a:ext cx="7772400" cy="838199"/>
          </a:xfrm>
        </p:spPr>
        <p:txBody>
          <a:bodyPr>
            <a:noAutofit/>
          </a:bodyPr>
          <a:lstStyle/>
          <a:p>
            <a:pPr algn="l"/>
            <a:r>
              <a:rPr lang="en-US" sz="3600" b="1" dirty="0">
                <a:solidFill>
                  <a:srgbClr val="094D85"/>
                </a:solidFill>
              </a:rPr>
              <a:t>Call to Offering </a:t>
            </a:r>
            <a:r>
              <a:rPr lang="en-US" sz="3600" b="1" dirty="0">
                <a:solidFill>
                  <a:srgbClr val="0747A5"/>
                </a:solidFill>
              </a:rPr>
              <a:t/>
            </a:r>
            <a:br>
              <a:rPr lang="en-US" sz="3600" b="1" dirty="0">
                <a:solidFill>
                  <a:srgbClr val="0747A5"/>
                </a:solidFill>
              </a:rPr>
            </a:b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5281693"/>
            <a:ext cx="1755652" cy="16002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036415">
            <a:off x="6640843" y="5247414"/>
            <a:ext cx="1006864" cy="91771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036415">
            <a:off x="7914854" y="1572361"/>
            <a:ext cx="1006864" cy="917714"/>
          </a:xfrm>
          <a:prstGeom prst="rect">
            <a:avLst/>
          </a:prstGeom>
        </p:spPr>
      </p:pic>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9DE"/>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6486" y="274124"/>
            <a:ext cx="8534400" cy="7422076"/>
          </a:xfrm>
        </p:spPr>
        <p:txBody>
          <a:bodyPr>
            <a:normAutofit fontScale="40000" lnSpcReduction="20000"/>
          </a:bodyPr>
          <a:lstStyle/>
          <a:p>
            <a:pPr marL="0" indent="0">
              <a:lnSpc>
                <a:spcPct val="120000"/>
              </a:lnSpc>
              <a:spcBef>
                <a:spcPts val="0"/>
              </a:spcBef>
              <a:spcAft>
                <a:spcPts val="1200"/>
              </a:spcAft>
              <a:buNone/>
            </a:pPr>
            <a:r>
              <a:rPr lang="en-US" sz="6000" dirty="0" smtClean="0">
                <a:latin typeface="Lexia" panose="00000400000000000000" pitchFamily="2" charset="0"/>
              </a:rPr>
              <a:t>We too have access to this type of creative expression. Armed with hope, we dab our brushes into the infinite spectrum of colors:</a:t>
            </a:r>
          </a:p>
          <a:p>
            <a:pPr marL="0" indent="0">
              <a:lnSpc>
                <a:spcPct val="120000"/>
              </a:lnSpc>
              <a:spcBef>
                <a:spcPts val="0"/>
              </a:spcBef>
              <a:buNone/>
            </a:pPr>
            <a:r>
              <a:rPr lang="en-US" sz="6000" dirty="0" smtClean="0">
                <a:latin typeface="Lexia" panose="00000400000000000000" pitchFamily="2" charset="0"/>
              </a:rPr>
              <a:t>… the vibrant hues of generosity</a:t>
            </a:r>
          </a:p>
          <a:p>
            <a:pPr marL="0" indent="0">
              <a:lnSpc>
                <a:spcPct val="120000"/>
              </a:lnSpc>
              <a:spcBef>
                <a:spcPts val="0"/>
              </a:spcBef>
              <a:buNone/>
            </a:pPr>
            <a:r>
              <a:rPr lang="en-US" sz="6000" dirty="0" smtClean="0">
                <a:latin typeface="Lexia" panose="00000400000000000000" pitchFamily="2" charset="0"/>
              </a:rPr>
              <a:t>…the brilliant shades of kindness</a:t>
            </a:r>
          </a:p>
          <a:p>
            <a:pPr marL="0" indent="0">
              <a:lnSpc>
                <a:spcPct val="120000"/>
              </a:lnSpc>
              <a:spcBef>
                <a:spcPts val="0"/>
              </a:spcBef>
              <a:spcAft>
                <a:spcPts val="1200"/>
              </a:spcAft>
              <a:buNone/>
            </a:pPr>
            <a:r>
              <a:rPr lang="en-US" sz="6000" dirty="0" smtClean="0">
                <a:latin typeface="Lexia" panose="00000400000000000000" pitchFamily="2" charset="0"/>
              </a:rPr>
              <a:t>…the warm color of love</a:t>
            </a:r>
          </a:p>
          <a:p>
            <a:pPr marL="0" indent="0">
              <a:lnSpc>
                <a:spcPct val="120000"/>
              </a:lnSpc>
              <a:spcBef>
                <a:spcPts val="0"/>
              </a:spcBef>
              <a:buNone/>
            </a:pPr>
            <a:r>
              <a:rPr lang="en-US" sz="6000" dirty="0" smtClean="0">
                <a:latin typeface="Lexia" panose="00000400000000000000" pitchFamily="2" charset="0"/>
              </a:rPr>
              <a:t>And we create.</a:t>
            </a:r>
          </a:p>
          <a:p>
            <a:pPr marL="0" indent="0">
              <a:lnSpc>
                <a:spcPct val="120000"/>
              </a:lnSpc>
              <a:spcBef>
                <a:spcPts val="0"/>
              </a:spcBef>
              <a:buNone/>
            </a:pPr>
            <a:endParaRPr lang="en-US" sz="6000" dirty="0" smtClean="0">
              <a:latin typeface="Lexia" panose="00000400000000000000" pitchFamily="2" charset="0"/>
            </a:endParaRPr>
          </a:p>
          <a:p>
            <a:pPr marL="0" indent="0">
              <a:lnSpc>
                <a:spcPct val="120000"/>
              </a:lnSpc>
              <a:spcBef>
                <a:spcPts val="0"/>
              </a:spcBef>
              <a:buNone/>
            </a:pPr>
            <a:r>
              <a:rPr lang="en-US" sz="6000" dirty="0" smtClean="0">
                <a:latin typeface="Lexia" panose="00000400000000000000" pitchFamily="2" charset="0"/>
              </a:rPr>
              <a:t>The </a:t>
            </a:r>
            <a:r>
              <a:rPr lang="en-US" sz="6000" dirty="0">
                <a:latin typeface="Lexia" panose="00000400000000000000" pitchFamily="2" charset="0"/>
              </a:rPr>
              <a:t>result Is a type of art that breathes generosity and kindness and peace into the world. By giving to the Christmas Fund of the United Church of Christ, we have </a:t>
            </a:r>
            <a:r>
              <a:rPr lang="en-US" sz="6000" dirty="0" smtClean="0">
                <a:latin typeface="Lexia" panose="00000400000000000000" pitchFamily="2" charset="0"/>
              </a:rPr>
              <a:t>        a </a:t>
            </a:r>
            <a:r>
              <a:rPr lang="en-US" sz="6000" dirty="0">
                <a:latin typeface="Lexia" panose="00000400000000000000" pitchFamily="2" charset="0"/>
              </a:rPr>
              <a:t>chance to express not only hope for the church but also gratitude for those master painters among us who with hope have created such beautiful expressions of love through their ministries. May our offering reflect </a:t>
            </a:r>
            <a:r>
              <a:rPr lang="en-US" sz="6000" dirty="0" smtClean="0">
                <a:latin typeface="Lexia" panose="00000400000000000000" pitchFamily="2" charset="0"/>
              </a:rPr>
              <a:t>            sincere </a:t>
            </a:r>
            <a:r>
              <a:rPr lang="en-US" sz="6000" dirty="0">
                <a:latin typeface="Lexia" panose="00000400000000000000" pitchFamily="2" charset="0"/>
              </a:rPr>
              <a:t>gratitude in its giving.</a:t>
            </a:r>
          </a:p>
          <a:p>
            <a:pPr marL="0" indent="0">
              <a:spcBef>
                <a:spcPts val="0"/>
              </a:spcBef>
              <a:buNone/>
            </a:pPr>
            <a:endParaRPr lang="en-US" sz="2400" dirty="0" smtClean="0">
              <a:latin typeface="Lexia" panose="00000400000000000000" pitchFamily="2" charset="0"/>
            </a:endParaRPr>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7250">
            <a:off x="5785396" y="1310638"/>
            <a:ext cx="2194564" cy="1645923"/>
          </a:xfrm>
          <a:prstGeom prst="rect">
            <a:avLst/>
          </a:prstGeom>
        </p:spPr>
      </p:pic>
    </p:spTree>
    <p:extLst>
      <p:ext uri="{BB962C8B-B14F-4D97-AF65-F5344CB8AC3E}">
        <p14:creationId xmlns:p14="http://schemas.microsoft.com/office/powerpoint/2010/main" val="367507459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9DE"/>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5030" y="322944"/>
            <a:ext cx="8534400" cy="6934200"/>
          </a:xfrm>
        </p:spPr>
        <p:txBody>
          <a:bodyPr>
            <a:normAutofit/>
          </a:bodyPr>
          <a:lstStyle/>
          <a:p>
            <a:pPr marL="0" indent="0" fontAlgn="ctr">
              <a:spcAft>
                <a:spcPts val="600"/>
              </a:spcAft>
              <a:buNone/>
            </a:pPr>
            <a:endParaRPr lang="en-US" sz="2800" b="1" dirty="0" smtClean="0">
              <a:solidFill>
                <a:srgbClr val="0747A5"/>
              </a:solidFill>
              <a:latin typeface="Lexia" panose="00000400000000000000" pitchFamily="2" charset="0"/>
              <a:cs typeface="+mn-cs"/>
            </a:endParaRPr>
          </a:p>
          <a:p>
            <a:pPr marL="0" indent="0" fontAlgn="ctr">
              <a:spcAft>
                <a:spcPts val="600"/>
              </a:spcAft>
              <a:buNone/>
            </a:pPr>
            <a:r>
              <a:rPr lang="en-US" sz="2400" b="1" dirty="0" smtClean="0">
                <a:solidFill>
                  <a:srgbClr val="094D85"/>
                </a:solidFill>
                <a:latin typeface="Lexia" panose="00000400000000000000" pitchFamily="2" charset="0"/>
                <a:cs typeface="+mn-cs"/>
              </a:rPr>
              <a:t>All:</a:t>
            </a:r>
          </a:p>
          <a:p>
            <a:pPr marL="0" indent="0">
              <a:buNone/>
            </a:pPr>
            <a:r>
              <a:rPr lang="en-US" sz="2400" b="1" dirty="0" smtClean="0">
                <a:latin typeface="Lexia" panose="00000400000000000000" pitchFamily="2" charset="0"/>
              </a:rPr>
              <a:t>Holy God, we pray for the peace of those who have served you.</a:t>
            </a:r>
          </a:p>
          <a:p>
            <a:pPr marL="0" indent="0">
              <a:buNone/>
            </a:pPr>
            <a:r>
              <a:rPr lang="en-US" sz="2400" b="1" dirty="0" smtClean="0">
                <a:latin typeface="Lexia" panose="00000400000000000000" pitchFamily="2" charset="0"/>
              </a:rPr>
              <a:t>May they prosper who love you. Grant them peace and security.</a:t>
            </a:r>
          </a:p>
          <a:p>
            <a:pPr marL="0" indent="0">
              <a:buNone/>
            </a:pPr>
            <a:r>
              <a:rPr lang="en-US" sz="2400" b="1" dirty="0" smtClean="0">
                <a:latin typeface="Lexia" panose="00000400000000000000" pitchFamily="2" charset="0"/>
              </a:rPr>
              <a:t>In the name of all that is Holy, we ask your blessing on these gifts given today.</a:t>
            </a:r>
            <a:br>
              <a:rPr lang="en-US" sz="2400" b="1" dirty="0" smtClean="0">
                <a:latin typeface="Lexia" panose="00000400000000000000" pitchFamily="2" charset="0"/>
              </a:rPr>
            </a:br>
            <a:endParaRPr lang="en-US" sz="2400" b="1" dirty="0" smtClean="0">
              <a:latin typeface="Lexia" panose="00000400000000000000" pitchFamily="2" charset="0"/>
            </a:endParaRPr>
          </a:p>
          <a:p>
            <a:pPr marL="0" indent="0">
              <a:buNone/>
            </a:pPr>
            <a:r>
              <a:rPr lang="en-US" sz="2400" b="1" dirty="0" smtClean="0">
                <a:latin typeface="Lexia" panose="00000400000000000000" pitchFamily="2" charset="0"/>
              </a:rPr>
              <a:t>We ask that you reward our hope and magnify these gifts in ways that bring glory and honor to you and relief and security to those who have served you and your church.</a:t>
            </a:r>
          </a:p>
          <a:p>
            <a:pPr marL="0" indent="0">
              <a:buNone/>
            </a:pPr>
            <a:r>
              <a:rPr lang="en-US" sz="2400" b="1" dirty="0" smtClean="0">
                <a:latin typeface="Lexia" panose="00000400000000000000" pitchFamily="2" charset="0"/>
              </a:rPr>
              <a:t>Bless our broad brushstrokes selected from the palette of your great love so that the art in us illustrates your unending kindness and grace.</a:t>
            </a:r>
            <a:endParaRPr lang="en-US" sz="2400" b="1" dirty="0">
              <a:latin typeface="Lexia" panose="00000400000000000000" pitchFamily="2" charset="0"/>
            </a:endParaRPr>
          </a:p>
        </p:txBody>
      </p:sp>
      <p:sp>
        <p:nvSpPr>
          <p:cNvPr id="3" name="Title 2"/>
          <p:cNvSpPr>
            <a:spLocks noGrp="1"/>
          </p:cNvSpPr>
          <p:nvPr>
            <p:ph type="ctrTitle"/>
          </p:nvPr>
        </p:nvSpPr>
        <p:spPr>
          <a:xfrm>
            <a:off x="333828" y="404587"/>
            <a:ext cx="7772400" cy="462642"/>
          </a:xfrm>
        </p:spPr>
        <p:txBody>
          <a:bodyPr>
            <a:noAutofit/>
          </a:bodyPr>
          <a:lstStyle/>
          <a:p>
            <a:pPr lvl="0" algn="l">
              <a:spcBef>
                <a:spcPct val="20000"/>
              </a:spcBef>
            </a:pPr>
            <a:r>
              <a:rPr lang="en-US" sz="3200" b="1" dirty="0" smtClean="0">
                <a:solidFill>
                  <a:srgbClr val="094D85"/>
                </a:solidFill>
                <a:ea typeface="+mn-ea"/>
                <a:cs typeface="Segoe UI" panose="020B0502040204020203" pitchFamily="34" charset="0"/>
              </a:rPr>
              <a:t>Prayer of Dedication</a:t>
            </a:r>
            <a:r>
              <a:rPr lang="en-US" sz="4800" b="1" dirty="0" smtClean="0">
                <a:solidFill>
                  <a:srgbClr val="0747A5"/>
                </a:solidFill>
                <a:ea typeface="+mn-ea"/>
                <a:cs typeface="Segoe UI" panose="020B0502040204020203" pitchFamily="34" charset="0"/>
              </a:rPr>
              <a:t/>
            </a:r>
            <a:br>
              <a:rPr lang="en-US" sz="4800" b="1" dirty="0" smtClean="0">
                <a:solidFill>
                  <a:srgbClr val="0747A5"/>
                </a:solidFill>
                <a:ea typeface="+mn-ea"/>
                <a:cs typeface="Segoe UI" panose="020B0502040204020203" pitchFamily="34" charset="0"/>
              </a:rPr>
            </a:br>
            <a:endParaRPr lang="en-US" sz="2400" b="1" dirty="0">
              <a:solidFill>
                <a:srgbClr val="094D85"/>
              </a:solidFill>
              <a:ea typeface="+mn-ea"/>
              <a:cs typeface="+mn-cs"/>
            </a:endParaRPr>
          </a:p>
        </p:txBody>
      </p:sp>
    </p:spTree>
    <p:extLst>
      <p:ext uri="{BB962C8B-B14F-4D97-AF65-F5344CB8AC3E}">
        <p14:creationId xmlns:p14="http://schemas.microsoft.com/office/powerpoint/2010/main" val="265290075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9DE"/>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5030" y="-304800"/>
            <a:ext cx="8534400" cy="6934200"/>
          </a:xfrm>
        </p:spPr>
        <p:txBody>
          <a:bodyPr>
            <a:normAutofit/>
          </a:bodyPr>
          <a:lstStyle/>
          <a:p>
            <a:pPr marL="0" indent="0" fontAlgn="ctr">
              <a:spcAft>
                <a:spcPts val="600"/>
              </a:spcAft>
              <a:buNone/>
            </a:pPr>
            <a:endParaRPr lang="en-US" sz="2800" b="1" dirty="0" smtClean="0">
              <a:solidFill>
                <a:srgbClr val="0747A5"/>
              </a:solidFill>
              <a:latin typeface="Lexia" panose="00000400000000000000" pitchFamily="2" charset="0"/>
              <a:cs typeface="+mn-cs"/>
            </a:endParaRPr>
          </a:p>
          <a:p>
            <a:pPr marL="0" indent="0" fontAlgn="ctr">
              <a:spcAft>
                <a:spcPts val="600"/>
              </a:spcAft>
              <a:buNone/>
            </a:pPr>
            <a:r>
              <a:rPr lang="en-US" sz="2400" b="1" dirty="0" smtClean="0">
                <a:solidFill>
                  <a:srgbClr val="094D85"/>
                </a:solidFill>
                <a:latin typeface="Lexia" panose="00000400000000000000" pitchFamily="2" charset="0"/>
                <a:cs typeface="+mn-cs"/>
              </a:rPr>
              <a:t>All: </a:t>
            </a:r>
            <a:r>
              <a:rPr lang="en-US" sz="1800" b="1" dirty="0" smtClean="0">
                <a:solidFill>
                  <a:srgbClr val="094D85"/>
                </a:solidFill>
                <a:latin typeface="Lexia" panose="00000400000000000000" pitchFamily="2" charset="0"/>
                <a:cs typeface="+mn-cs"/>
              </a:rPr>
              <a:t>Continued</a:t>
            </a:r>
          </a:p>
          <a:p>
            <a:pPr marL="0" indent="0">
              <a:spcAft>
                <a:spcPts val="600"/>
              </a:spcAft>
              <a:buNone/>
            </a:pPr>
            <a:r>
              <a:rPr lang="en-US" sz="2400" b="1" dirty="0" smtClean="0">
                <a:latin typeface="Lexia" panose="00000400000000000000" pitchFamily="2" charset="0"/>
              </a:rPr>
              <a:t>Oh, God, we yearn for your coming, and wait with hope.</a:t>
            </a:r>
          </a:p>
          <a:p>
            <a:pPr marL="0" indent="0">
              <a:buNone/>
            </a:pPr>
            <a:r>
              <a:rPr lang="en-US" sz="2400" b="1" dirty="0" smtClean="0">
                <a:latin typeface="Lexia" panose="00000400000000000000" pitchFamily="2" charset="0"/>
              </a:rPr>
              <a:t>In the meantime, may we be found being generous, performing acts of justice, and living honorably, Awaken us to your coming. And awaken us to an even greater spirit of generosity and of hope. Amen.</a:t>
            </a:r>
            <a:endParaRPr lang="en-US" sz="2400" b="1" dirty="0">
              <a:latin typeface="Lexia" panose="00000400000000000000" pitchFamily="2"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923"/>
          <a:stretch/>
        </p:blipFill>
        <p:spPr>
          <a:xfrm>
            <a:off x="-41564" y="3192543"/>
            <a:ext cx="9686883" cy="28527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94428" y="3423657"/>
            <a:ext cx="1801387" cy="244374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32540" flipH="1">
            <a:off x="904362" y="3516530"/>
            <a:ext cx="2576594" cy="214372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2859763"/>
            <a:ext cx="1524000" cy="181322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8069" y="3232920"/>
            <a:ext cx="1180739" cy="885555"/>
          </a:xfrm>
          <a:prstGeom prst="rect">
            <a:avLst/>
          </a:prstGeom>
        </p:spPr>
      </p:pic>
    </p:spTree>
    <p:extLst>
      <p:ext uri="{BB962C8B-B14F-4D97-AF65-F5344CB8AC3E}">
        <p14:creationId xmlns:p14="http://schemas.microsoft.com/office/powerpoint/2010/main" val="116333662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12865</TotalTime>
  <Words>345</Words>
  <Application>Microsoft Office PowerPoint</Application>
  <PresentationFormat>On-screen Show (4:3)</PresentationFormat>
  <Paragraphs>60</Paragraphs>
  <Slides>10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Optima</vt:lpstr>
      <vt:lpstr>Charlemagne Std</vt:lpstr>
      <vt:lpstr>Lexia</vt:lpstr>
      <vt:lpstr>Adobe Devanagari</vt:lpstr>
      <vt:lpstr>Calibri</vt:lpstr>
      <vt:lpstr>Segoe UI</vt:lpstr>
      <vt:lpstr>Advent 2013 Trial Big</vt:lpstr>
      <vt:lpstr>   FIRST SUNDAY IN ADVENT   HOPE                                                Isaiah 2:1-5; Matthew 24:36-44 </vt:lpstr>
      <vt:lpstr>Lighting the First Advent Candle </vt:lpstr>
      <vt:lpstr>PowerPoint Presentation</vt:lpstr>
      <vt:lpstr>PowerPoint Presentation</vt:lpstr>
      <vt:lpstr>PowerPoint Presentation</vt:lpstr>
      <vt:lpstr>Call to Offering  </vt:lpstr>
      <vt:lpstr>PowerPoint Presentation</vt:lpstr>
      <vt:lpstr>Prayer of Dedication </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271</cp:revision>
  <cp:lastPrinted>2014-10-24T19:33:43Z</cp:lastPrinted>
  <dcterms:created xsi:type="dcterms:W3CDTF">2013-10-01T14:56:24Z</dcterms:created>
  <dcterms:modified xsi:type="dcterms:W3CDTF">2016-11-03T17:43:36Z</dcterms:modified>
</cp:coreProperties>
</file>