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1"/>
  </p:notesMasterIdLst>
  <p:handoutMasterIdLst>
    <p:handoutMasterId r:id="rId12"/>
  </p:handoutMasterIdLst>
  <p:sldIdLst>
    <p:sldId id="311" r:id="rId2"/>
    <p:sldId id="289" r:id="rId3"/>
    <p:sldId id="296" r:id="rId4"/>
    <p:sldId id="310" r:id="rId5"/>
    <p:sldId id="312" r:id="rId6"/>
    <p:sldId id="304" r:id="rId7"/>
    <p:sldId id="308" r:id="rId8"/>
    <p:sldId id="309" r:id="rId9"/>
    <p:sldId id="287" r:id="rId10"/>
  </p:sldIdLst>
  <p:sldSz cx="9144000" cy="6858000" type="screen4x3"/>
  <p:notesSz cx="7315200" cy="9601200"/>
  <p:embeddedFontLst>
    <p:embeddedFont>
      <p:font typeface="Gabriola" panose="04040605051002020D02" pitchFamily="82" charset="0"/>
      <p:regular r:id="rId13"/>
    </p:embeddedFont>
    <p:embeddedFont>
      <p:font typeface="Optima" panose="020B0502050508020304" pitchFamily="34" charset="0"/>
      <p:regular r:id="rId14"/>
      <p:bold r:id="rId15"/>
      <p:italic r:id="rId16"/>
      <p:boldItalic r:id="rId17"/>
    </p:embeddedFont>
    <p:embeddedFont>
      <p:font typeface="Lexia" panose="00000400000000000000" pitchFamily="2" charset="0"/>
      <p:regular r:id="rId18"/>
      <p:bold r:id="rId19"/>
    </p:embeddedFont>
    <p:embeddedFont>
      <p:font typeface="Calibri" panose="020F0502020204030204" pitchFamily="34" charset="0"/>
      <p:regular r:id="rId20"/>
      <p:bold r:id="rId21"/>
      <p:italic r:id="rId22"/>
      <p:boldItalic r:id="rId23"/>
    </p:embeddedFont>
    <p:embeddedFont>
      <p:font typeface="Segoe UI" panose="020B0502040204020203"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9040"/>
    <a:srgbClr val="077B0A"/>
    <a:srgbClr val="69FFAD"/>
    <a:srgbClr val="007A37"/>
    <a:srgbClr val="E9E6D7"/>
    <a:srgbClr val="004A82"/>
    <a:srgbClr val="0747A5"/>
    <a:srgbClr val="0146AB"/>
    <a:srgbClr val="013A8D"/>
    <a:srgbClr val="000F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2" autoAdjust="0"/>
    <p:restoredTop sz="92582" autoAdjust="0"/>
  </p:normalViewPr>
  <p:slideViewPr>
    <p:cSldViewPr>
      <p:cViewPr>
        <p:scale>
          <a:sx n="66" d="100"/>
          <a:sy n="66" d="100"/>
        </p:scale>
        <p:origin x="-1878" y="-372"/>
      </p:cViewPr>
      <p:guideLst>
        <p:guide orient="horz" pos="1632"/>
        <p:guide orient="horz" pos="2400"/>
        <p:guide orient="horz" pos="528"/>
        <p:guide pos="1248"/>
        <p:guide pos="288"/>
        <p:guide pos="384"/>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54" d="100"/>
          <a:sy n="54" d="100"/>
        </p:scale>
        <p:origin x="-181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AEC8FE64-2566-4857-9985-FDDD33227E3D}" type="datetimeFigureOut">
              <a:rPr lang="en-US" smtClean="0"/>
              <a:t>11/3/2016</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3A09B6AC-7502-421F-A5ED-E0948A076F80}" type="slidenum">
              <a:rPr lang="en-US" smtClean="0"/>
              <a:t>‹#›</a:t>
            </a:fld>
            <a:endParaRPr lang="en-US"/>
          </a:p>
        </p:txBody>
      </p:sp>
    </p:spTree>
    <p:extLst>
      <p:ext uri="{BB962C8B-B14F-4D97-AF65-F5344CB8AC3E}">
        <p14:creationId xmlns:p14="http://schemas.microsoft.com/office/powerpoint/2010/main" val="3570791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D858FFEB-E027-4AAB-8CCE-A6001FA43ADF}" type="datetimeFigureOut">
              <a:rPr lang="en-US" smtClean="0"/>
              <a:t>11/3/2016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4F4DAD4B-3339-4F06-921C-57AEE868CC19}" type="slidenum">
              <a:rPr lang="en-US" smtClean="0"/>
              <a:t>‹#›</a:t>
            </a:fld>
            <a:endParaRPr lang="en-US"/>
          </a:p>
        </p:txBody>
      </p:sp>
    </p:spTree>
    <p:extLst>
      <p:ext uri="{BB962C8B-B14F-4D97-AF65-F5344CB8AC3E}">
        <p14:creationId xmlns:p14="http://schemas.microsoft.com/office/powerpoint/2010/main" val="3222144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1D1538-2E64-4ED4-BA28-E1831C284724}" type="slidenum">
              <a:rPr lang="en-US" smtClean="0"/>
              <a:t>1</a:t>
            </a:fld>
            <a:endParaRPr lang="en-US"/>
          </a:p>
        </p:txBody>
      </p:sp>
    </p:spTree>
    <p:extLst>
      <p:ext uri="{BB962C8B-B14F-4D97-AF65-F5344CB8AC3E}">
        <p14:creationId xmlns:p14="http://schemas.microsoft.com/office/powerpoint/2010/main" val="2890624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1D1538-2E64-4ED4-BA28-E1831C284724}" type="slidenum">
              <a:rPr lang="en-US" smtClean="0"/>
              <a:t>5</a:t>
            </a:fld>
            <a:endParaRPr lang="en-US"/>
          </a:p>
        </p:txBody>
      </p:sp>
    </p:spTree>
    <p:extLst>
      <p:ext uri="{BB962C8B-B14F-4D97-AF65-F5344CB8AC3E}">
        <p14:creationId xmlns:p14="http://schemas.microsoft.com/office/powerpoint/2010/main" val="3754859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764874-546E-4DED-9EAF-64C51A415ACD}"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585249"/>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DB31C80-7FF6-4781-9008-B56437BA2256}" type="datetimeFigureOut">
              <a:rPr lang="en-US" smtClean="0">
                <a:solidFill>
                  <a:prstClr val="black">
                    <a:tint val="75000"/>
                  </a:prstClr>
                </a:solidFill>
              </a:rPr>
              <a:pPr/>
              <a:t>11/3/2016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08E053-44BF-45A6-A2A6-3C299550C15B}"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2"/>
          <p:cNvSpPr>
            <a:spLocks noGrp="1"/>
          </p:cNvSpPr>
          <p:nvPr>
            <p:ph idx="13"/>
          </p:nvPr>
        </p:nvSpPr>
        <p:spPr>
          <a:xfrm>
            <a:off x="1600200" y="853108"/>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3994029"/>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1600200" y="985628"/>
            <a:ext cx="7239000" cy="5567572"/>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5039813"/>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1510769"/>
      </p:ext>
    </p:extLst>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5486400"/>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1"/>
          </p:nvPr>
        </p:nvSpPr>
        <p:spPr>
          <a:xfrm>
            <a:off x="141516" y="1295400"/>
            <a:ext cx="8686800" cy="4648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1"/>
          <p:cNvSpPr>
            <a:spLocks noGrp="1"/>
          </p:cNvSpPr>
          <p:nvPr>
            <p:ph type="ctrTitle"/>
          </p:nvPr>
        </p:nvSpPr>
        <p:spPr>
          <a:xfrm>
            <a:off x="990600" y="4495800"/>
            <a:ext cx="7772400" cy="838199"/>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533123101"/>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5486400"/>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7343394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98307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649" y="-1"/>
            <a:ext cx="9139237" cy="230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39237"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6528594"/>
            <a:ext cx="9139237" cy="329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6200000">
            <a:off x="-3229031" y="3169841"/>
            <a:ext cx="6858003" cy="518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5547521" y="3261523"/>
            <a:ext cx="6857997" cy="334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334" y="87087"/>
            <a:ext cx="8971756" cy="6693295"/>
          </a:xfrm>
          <a:prstGeom prst="rect">
            <a:avLst/>
          </a:prstGeom>
          <a:ln w="12700">
            <a:solidFill>
              <a:schemeClr val="tx1">
                <a:lumMod val="95000"/>
                <a:lumOff val="5000"/>
              </a:schemeClr>
            </a:solidFill>
          </a:ln>
        </p:spPr>
      </p:pic>
    </p:spTree>
    <p:extLst>
      <p:ext uri="{BB962C8B-B14F-4D97-AF65-F5344CB8AC3E}">
        <p14:creationId xmlns:p14="http://schemas.microsoft.com/office/powerpoint/2010/main" val="72620136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475516" y="1025250"/>
            <a:ext cx="7848600" cy="6274148"/>
          </a:xfrm>
          <a:noFill/>
          <a:ln w="25400">
            <a:noFill/>
          </a:ln>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3669912"/>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23" name="Picture 15" descr="PB Logo Yellow"/>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63000"/>
                    </a14:imgEffect>
                  </a14:imgLayer>
                </a14:imgProps>
              </a:ext>
            </a:extLst>
          </a:blip>
          <a:srcRect/>
          <a:stretch>
            <a:fillRect/>
          </a:stretch>
        </p:blipFill>
        <p:spPr bwMode="auto">
          <a:xfrm>
            <a:off x="7837715" y="6359390"/>
            <a:ext cx="1228725" cy="550862"/>
          </a:xfrm>
          <a:prstGeom prst="rect">
            <a:avLst/>
          </a:prstGeom>
          <a:noFill/>
          <a:ln w="9525">
            <a:noFill/>
            <a:miter lim="800000"/>
            <a:headEnd/>
            <a:tailEnd/>
          </a:ln>
        </p:spPr>
      </p:pic>
      <p:sp>
        <p:nvSpPr>
          <p:cNvPr id="10" name="Text Placeholder 9"/>
          <p:cNvSpPr>
            <a:spLocks noGrp="1"/>
          </p:cNvSpPr>
          <p:nvPr>
            <p:ph type="body" sz="quarter" idx="10"/>
          </p:nvPr>
        </p:nvSpPr>
        <p:spPr>
          <a:xfrm>
            <a:off x="1593580" y="957472"/>
            <a:ext cx="6781800" cy="5491163"/>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4339878"/>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64874-546E-4DED-9EAF-64C51A415ACD}" type="datetimeFigureOut">
              <a:rPr lang="en-US" smtClean="0">
                <a:solidFill>
                  <a:prstClr val="black">
                    <a:tint val="75000"/>
                  </a:prstClr>
                </a:solidFill>
              </a:rPr>
              <a:pPr/>
              <a:t>11/3/2016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298713" y="685800"/>
            <a:ext cx="8455089" cy="6172200"/>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a:t>
            </a:r>
            <a:endParaRPr lang="en-US" dirty="0">
              <a:solidFill>
                <a:prstClr val="white"/>
              </a:solidFill>
            </a:endParaRPr>
          </a:p>
        </p:txBody>
      </p:sp>
      <p:sp>
        <p:nvSpPr>
          <p:cNvPr id="11" name="Content Placeholder 2"/>
          <p:cNvSpPr>
            <a:spLocks noGrp="1"/>
          </p:cNvSpPr>
          <p:nvPr>
            <p:ph idx="1"/>
          </p:nvPr>
        </p:nvSpPr>
        <p:spPr>
          <a:xfrm>
            <a:off x="762000" y="904910"/>
            <a:ext cx="7863505" cy="5733979"/>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127525"/>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2366" y="962588"/>
            <a:ext cx="7239000" cy="54382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7521805"/>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17" name="Content Placeholder 2"/>
          <p:cNvSpPr>
            <a:spLocks noGrp="1"/>
          </p:cNvSpPr>
          <p:nvPr>
            <p:ph idx="13"/>
          </p:nvPr>
        </p:nvSpPr>
        <p:spPr>
          <a:xfrm>
            <a:off x="1592366" y="856572"/>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657854"/>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64874-546E-4DED-9EAF-64C51A415ACD}"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717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9" r:id="rId4"/>
    <p:sldLayoutId id="2147483666" r:id="rId5"/>
    <p:sldLayoutId id="2147483667" r:id="rId6"/>
    <p:sldLayoutId id="2147483669" r:id="rId7"/>
    <p:sldLayoutId id="2147483670" r:id="rId8"/>
    <p:sldLayoutId id="2147483671" r:id="rId9"/>
    <p:sldLayoutId id="2147483672" r:id="rId10"/>
    <p:sldLayoutId id="2147483673" r:id="rId11"/>
    <p:sldLayoutId id="2147483678" r:id="rId12"/>
    <p:sldLayoutId id="2147483680" r:id="rId13"/>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Lexia" panose="00000400000000000000" pitchFamily="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Lexia" panose="00000400000000000000" pitchFamily="2" charset="0"/>
          <a:ea typeface="+mn-ea"/>
          <a:cs typeface="Segoe UI"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Lexia" panose="00000400000000000000" pitchFamily="2" charset="0"/>
          <a:ea typeface="+mn-ea"/>
          <a:cs typeface="Segoe UI"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Lexia" panose="00000400000000000000" pitchFamily="2" charset="0"/>
          <a:ea typeface="+mn-ea"/>
          <a:cs typeface="Segoe UI"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Lexia" panose="00000400000000000000" pitchFamily="2" charset="0"/>
          <a:ea typeface="+mn-ea"/>
          <a:cs typeface="Segoe UI"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Lexia" panose="00000400000000000000" pitchFamily="2" charset="0"/>
          <a:ea typeface="+mn-ea"/>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77B0A"/>
            </a:gs>
            <a:gs pos="39999">
              <a:srgbClr val="409040"/>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400"/>
            <a:ext cx="9082315" cy="6858000"/>
          </a:xfrm>
          <a:prstGeom prst="rect">
            <a:avLst/>
          </a:prstGeom>
        </p:spPr>
      </p:pic>
      <p:sp>
        <p:nvSpPr>
          <p:cNvPr id="5" name="Rectangle 4"/>
          <p:cNvSpPr/>
          <p:nvPr/>
        </p:nvSpPr>
        <p:spPr>
          <a:xfrm>
            <a:off x="0" y="4114800"/>
            <a:ext cx="9144000" cy="2743202"/>
          </a:xfrm>
          <a:prstGeom prst="rect">
            <a:avLst/>
          </a:prstGeom>
          <a:solidFill>
            <a:srgbClr val="000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2170" y="4800600"/>
            <a:ext cx="7746996" cy="838200"/>
          </a:xfrm>
        </p:spPr>
        <p:txBody>
          <a:bodyPr>
            <a:noAutofit/>
          </a:bodyPr>
          <a:lstStyle/>
          <a:p>
            <a:pPr>
              <a:spcBef>
                <a:spcPts val="0"/>
              </a:spcBef>
            </a:pPr>
            <a:r>
              <a:rPr lang="en-US" sz="4000" b="1" dirty="0" smtClean="0">
                <a:solidFill>
                  <a:srgbClr val="FF0000"/>
                </a:solidFill>
                <a:cs typeface="Adobe Devanagari" pitchFamily="18" charset="0"/>
              </a:rPr>
              <a:t/>
            </a:r>
            <a:br>
              <a:rPr lang="en-US" sz="4000" b="1" dirty="0" smtClean="0">
                <a:solidFill>
                  <a:srgbClr val="FF0000"/>
                </a:solidFill>
                <a:cs typeface="Adobe Devanagari" pitchFamily="18" charset="0"/>
              </a:rPr>
            </a:br>
            <a:r>
              <a:rPr lang="en-US" sz="4000" b="1" dirty="0">
                <a:solidFill>
                  <a:srgbClr val="FF0000"/>
                </a:solidFill>
                <a:cs typeface="Adobe Devanagari" pitchFamily="18" charset="0"/>
              </a:rPr>
              <a:t/>
            </a:r>
            <a:br>
              <a:rPr lang="en-US" sz="4000" b="1" dirty="0">
                <a:solidFill>
                  <a:srgbClr val="FF0000"/>
                </a:solidFill>
                <a:cs typeface="Adobe Devanagari" pitchFamily="18" charset="0"/>
              </a:rPr>
            </a:br>
            <a:r>
              <a:rPr lang="en-US" sz="3600" b="1" dirty="0" smtClean="0">
                <a:solidFill>
                  <a:schemeClr val="tx2">
                    <a:lumMod val="40000"/>
                    <a:lumOff val="60000"/>
                  </a:schemeClr>
                </a:solidFill>
                <a:cs typeface="Adobe Devanagari" pitchFamily="18" charset="0"/>
              </a:rPr>
              <a:t>SECOND</a:t>
            </a:r>
            <a:r>
              <a:rPr lang="en-US" b="1" dirty="0" smtClean="0">
                <a:solidFill>
                  <a:schemeClr val="tx2">
                    <a:lumMod val="40000"/>
                    <a:lumOff val="60000"/>
                  </a:schemeClr>
                </a:solidFill>
                <a:cs typeface="Adobe Devanagari" pitchFamily="18" charset="0"/>
              </a:rPr>
              <a:t> </a:t>
            </a:r>
            <a:r>
              <a:rPr lang="en-US" sz="3600" b="1" dirty="0" smtClean="0">
                <a:solidFill>
                  <a:schemeClr val="tx2">
                    <a:lumMod val="40000"/>
                    <a:lumOff val="60000"/>
                  </a:schemeClr>
                </a:solidFill>
                <a:cs typeface="Adobe Devanagari" pitchFamily="18" charset="0"/>
              </a:rPr>
              <a:t>SUNDAY IN ADVENT</a:t>
            </a:r>
            <a:r>
              <a:rPr lang="en-US" sz="3200" b="1" dirty="0" smtClean="0">
                <a:solidFill>
                  <a:srgbClr val="FF0000"/>
                </a:solidFill>
                <a:cs typeface="Adobe Devanagari" pitchFamily="18" charset="0"/>
              </a:rPr>
              <a:t/>
            </a:r>
            <a:br>
              <a:rPr lang="en-US" sz="3200" b="1" dirty="0" smtClean="0">
                <a:solidFill>
                  <a:srgbClr val="FF0000"/>
                </a:solidFill>
                <a:cs typeface="Adobe Devanagari" pitchFamily="18" charset="0"/>
              </a:rPr>
            </a:br>
            <a:r>
              <a:rPr lang="en-US" sz="3600" b="1" dirty="0" smtClean="0">
                <a:solidFill>
                  <a:srgbClr val="FF0000"/>
                </a:solidFill>
                <a:cs typeface="Adobe Devanagari" pitchFamily="18" charset="0"/>
              </a:rPr>
              <a:t>  </a:t>
            </a:r>
            <a:r>
              <a:rPr lang="en-US" sz="4800" b="1" dirty="0" smtClean="0">
                <a:solidFill>
                  <a:srgbClr val="FF0000"/>
                </a:solidFill>
                <a:cs typeface="Adobe Devanagari" pitchFamily="18" charset="0"/>
              </a:rPr>
              <a:t>P</a:t>
            </a:r>
            <a:r>
              <a:rPr lang="en-US" sz="4800" b="1" dirty="0" smtClean="0">
                <a:solidFill>
                  <a:srgbClr val="7030A0"/>
                </a:solidFill>
                <a:cs typeface="Adobe Devanagari" pitchFamily="18" charset="0"/>
              </a:rPr>
              <a:t>E</a:t>
            </a:r>
            <a:r>
              <a:rPr lang="en-US" sz="4800" b="1" dirty="0" smtClean="0">
                <a:solidFill>
                  <a:srgbClr val="FFFF66"/>
                </a:solidFill>
                <a:cs typeface="Adobe Devanagari" pitchFamily="18" charset="0"/>
              </a:rPr>
              <a:t>A</a:t>
            </a:r>
            <a:r>
              <a:rPr lang="en-US" sz="4800" b="1" dirty="0" smtClean="0">
                <a:solidFill>
                  <a:schemeClr val="accent6">
                    <a:lumMod val="75000"/>
                  </a:schemeClr>
                </a:solidFill>
                <a:cs typeface="Adobe Devanagari" pitchFamily="18" charset="0"/>
              </a:rPr>
              <a:t>C</a:t>
            </a:r>
            <a:r>
              <a:rPr lang="en-US" sz="4800" b="1" dirty="0" smtClean="0">
                <a:solidFill>
                  <a:srgbClr val="00B050"/>
                </a:solidFill>
                <a:cs typeface="Adobe Devanagari" pitchFamily="18" charset="0"/>
              </a:rPr>
              <a:t>E</a:t>
            </a:r>
            <a:r>
              <a:rPr lang="en-US" sz="2800" i="1" dirty="0" smtClean="0">
                <a:solidFill>
                  <a:srgbClr val="00B050"/>
                </a:solidFill>
                <a:latin typeface="Segoe UI" panose="020B0502040204020203" pitchFamily="34" charset="0"/>
                <a:cs typeface="Segoe UI" panose="020B0502040204020203" pitchFamily="34" charset="0"/>
              </a:rPr>
              <a:t> </a:t>
            </a:r>
            <a:r>
              <a:rPr lang="en-US" sz="2800" i="1" dirty="0" smtClean="0">
                <a:solidFill>
                  <a:srgbClr val="FFFFCC"/>
                </a:solidFill>
                <a:latin typeface="Segoe UI" panose="020B0502040204020203" pitchFamily="34" charset="0"/>
                <a:cs typeface="Segoe UI" panose="020B0502040204020203" pitchFamily="34" charset="0"/>
              </a:rPr>
              <a:t>     </a:t>
            </a:r>
            <a:r>
              <a:rPr lang="en-US" sz="2400" i="1" dirty="0" smtClean="0">
                <a:solidFill>
                  <a:schemeClr val="tx2">
                    <a:lumMod val="40000"/>
                    <a:lumOff val="60000"/>
                  </a:schemeClr>
                </a:solidFill>
                <a:latin typeface="Segoe UI" panose="020B0502040204020203" pitchFamily="34" charset="0"/>
                <a:cs typeface="Segoe UI" panose="020B0502040204020203" pitchFamily="34" charset="0"/>
              </a:rPr>
              <a:t/>
            </a:r>
            <a:br>
              <a:rPr lang="en-US" sz="2400" i="1" dirty="0" smtClean="0">
                <a:solidFill>
                  <a:schemeClr val="tx2">
                    <a:lumMod val="40000"/>
                    <a:lumOff val="60000"/>
                  </a:schemeClr>
                </a:solidFill>
                <a:latin typeface="Segoe UI" panose="020B0502040204020203" pitchFamily="34" charset="0"/>
                <a:cs typeface="Segoe UI" panose="020B0502040204020203" pitchFamily="34" charset="0"/>
              </a:rPr>
            </a:br>
            <a:r>
              <a:rPr lang="en-US" sz="1600" i="1" dirty="0">
                <a:solidFill>
                  <a:schemeClr val="tx2">
                    <a:lumMod val="40000"/>
                    <a:lumOff val="60000"/>
                  </a:schemeClr>
                </a:solidFill>
                <a:latin typeface="Segoe UI" panose="020B0502040204020203" pitchFamily="34" charset="0"/>
                <a:cs typeface="Segoe UI" panose="020B0502040204020203" pitchFamily="34" charset="0"/>
              </a:rPr>
              <a:t> </a:t>
            </a:r>
            <a:r>
              <a:rPr lang="en-US" sz="1600" i="1" dirty="0" smtClean="0">
                <a:solidFill>
                  <a:schemeClr val="tx2">
                    <a:lumMod val="40000"/>
                    <a:lumOff val="60000"/>
                  </a:schemeClr>
                </a:solidFill>
                <a:latin typeface="Segoe UI" panose="020B0502040204020203" pitchFamily="34" charset="0"/>
                <a:cs typeface="Segoe UI" panose="020B0502040204020203" pitchFamily="34" charset="0"/>
              </a:rPr>
              <a:t>                                       </a:t>
            </a:r>
            <a:r>
              <a:rPr lang="en-US" sz="2000" b="1" dirty="0" smtClean="0">
                <a:solidFill>
                  <a:schemeClr val="bg1">
                    <a:lumMod val="95000"/>
                  </a:schemeClr>
                </a:solidFill>
                <a:latin typeface="Charlemagne Std" pitchFamily="82" charset="0"/>
                <a:cs typeface="Adobe Devanagari" pitchFamily="18" charset="0"/>
              </a:rPr>
              <a:t/>
            </a:r>
            <a:br>
              <a:rPr lang="en-US" sz="2000" b="1" dirty="0" smtClean="0">
                <a:solidFill>
                  <a:schemeClr val="bg1">
                    <a:lumMod val="95000"/>
                  </a:schemeClr>
                </a:solidFill>
                <a:latin typeface="Charlemagne Std" pitchFamily="82" charset="0"/>
                <a:cs typeface="Adobe Devanagari" pitchFamily="18" charset="0"/>
              </a:rPr>
            </a:br>
            <a:r>
              <a:rPr lang="en-US" sz="2000" b="1" dirty="0" smtClean="0">
                <a:solidFill>
                  <a:schemeClr val="bg1">
                    <a:lumMod val="95000"/>
                  </a:schemeClr>
                </a:solidFill>
                <a:latin typeface="Charlemagne Std" pitchFamily="82" charset="0"/>
                <a:cs typeface="Adobe Devanagari" pitchFamily="18" charset="0"/>
              </a:rPr>
              <a:t>     </a:t>
            </a:r>
            <a:r>
              <a:rPr lang="en-US" sz="1800" b="1" dirty="0" smtClean="0">
                <a:solidFill>
                  <a:schemeClr val="tx2">
                    <a:lumMod val="40000"/>
                    <a:lumOff val="60000"/>
                  </a:schemeClr>
                </a:solidFill>
                <a:cs typeface="Segoe UI" panose="020B0502040204020203" pitchFamily="34" charset="0"/>
              </a:rPr>
              <a:t>Psalm 72:1-7, 18-19</a:t>
            </a:r>
            <a:r>
              <a:rPr lang="en-US" sz="3200" b="1" dirty="0">
                <a:solidFill>
                  <a:schemeClr val="bg1">
                    <a:lumMod val="95000"/>
                  </a:schemeClr>
                </a:solidFill>
                <a:latin typeface="Charlemagne Std" pitchFamily="82" charset="0"/>
                <a:cs typeface="Adobe Devanagari" pitchFamily="18" charset="0"/>
              </a:rPr>
              <a:t/>
            </a:r>
            <a:br>
              <a:rPr lang="en-US" sz="3200" b="1" dirty="0">
                <a:solidFill>
                  <a:schemeClr val="bg1">
                    <a:lumMod val="95000"/>
                  </a:schemeClr>
                </a:solidFill>
                <a:latin typeface="Charlemagne Std" pitchFamily="82" charset="0"/>
                <a:cs typeface="Adobe Devanagari" pitchFamily="18" charset="0"/>
              </a:rPr>
            </a:br>
            <a:endParaRPr lang="en-US" sz="2000" b="1" dirty="0">
              <a:solidFill>
                <a:schemeClr val="bg1">
                  <a:lumMod val="95000"/>
                </a:schemeClr>
              </a:solidFill>
              <a:latin typeface="Charlemagne Std" pitchFamily="82" charset="0"/>
              <a:cs typeface="Adobe Devanagari" pitchFamily="18" charset="0"/>
            </a:endParaRPr>
          </a:p>
        </p:txBody>
      </p:sp>
      <p:pic>
        <p:nvPicPr>
          <p:cNvPr id="23" name="Picture 22"/>
          <p:cNvPicPr>
            <a:picLocks noChangeAspect="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400000"/>
                    </a14:imgEffect>
                    <a14:imgEffect>
                      <a14:brightnessContrast bright="-2000" contrast="1000"/>
                    </a14:imgEffect>
                  </a14:imgLayer>
                </a14:imgProps>
              </a:ext>
              <a:ext uri="{28A0092B-C50C-407E-A947-70E740481C1C}">
                <a14:useLocalDpi xmlns:a14="http://schemas.microsoft.com/office/drawing/2010/main" val="0"/>
              </a:ext>
            </a:extLst>
          </a:blip>
          <a:stretch>
            <a:fillRect/>
          </a:stretch>
        </p:blipFill>
        <p:spPr>
          <a:xfrm>
            <a:off x="3276600" y="4007830"/>
            <a:ext cx="2576286" cy="589494"/>
          </a:xfrm>
          <a:prstGeom prst="rect">
            <a:avLst/>
          </a:prstGeom>
          <a:noFill/>
          <a:ln w="9525">
            <a:noFill/>
          </a:ln>
        </p:spPr>
      </p:pic>
    </p:spTree>
    <p:extLst>
      <p:ext uri="{BB962C8B-B14F-4D97-AF65-F5344CB8AC3E}">
        <p14:creationId xmlns:p14="http://schemas.microsoft.com/office/powerpoint/2010/main" val="293070746"/>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231" y="384528"/>
            <a:ext cx="8077200" cy="1200329"/>
          </a:xfrm>
          <a:prstGeom prst="rect">
            <a:avLst/>
          </a:prstGeom>
        </p:spPr>
        <p:txBody>
          <a:bodyPr wrap="square">
            <a:spAutoFit/>
          </a:bodyPr>
          <a:lstStyle/>
          <a:p>
            <a:r>
              <a:rPr lang="en-US" sz="3200" b="1" dirty="0">
                <a:solidFill>
                  <a:srgbClr val="094D85"/>
                </a:solidFill>
                <a:latin typeface="Lexia" panose="00000400000000000000" pitchFamily="2" charset="0"/>
              </a:rPr>
              <a:t>Second Sunday in Advent</a:t>
            </a:r>
          </a:p>
          <a:p>
            <a:endParaRPr lang="en-US" sz="4000" b="1" dirty="0">
              <a:solidFill>
                <a:srgbClr val="004A82"/>
              </a:solidFill>
              <a:latin typeface="Gabriola" panose="04040605051002020D02" pitchFamily="82" charset="0"/>
            </a:endParaRPr>
          </a:p>
        </p:txBody>
      </p:sp>
      <p:sp>
        <p:nvSpPr>
          <p:cNvPr id="20" name="Rectangle 19"/>
          <p:cNvSpPr/>
          <p:nvPr/>
        </p:nvSpPr>
        <p:spPr>
          <a:xfrm>
            <a:off x="486231" y="752469"/>
            <a:ext cx="4542969" cy="4247317"/>
          </a:xfrm>
          <a:prstGeom prst="rect">
            <a:avLst/>
          </a:prstGeom>
        </p:spPr>
        <p:txBody>
          <a:bodyPr wrap="square">
            <a:spAutoFit/>
          </a:bodyPr>
          <a:lstStyle/>
          <a:p>
            <a:r>
              <a:rPr lang="en-US" sz="2000" i="1" dirty="0" smtClean="0">
                <a:solidFill>
                  <a:schemeClr val="bg2">
                    <a:lumMod val="50000"/>
                  </a:schemeClr>
                </a:solidFill>
                <a:latin typeface="Segoe UI" panose="020B0502040204020203" pitchFamily="34" charset="0"/>
                <a:cs typeface="Segoe UI" panose="020B0502040204020203" pitchFamily="34" charset="0"/>
              </a:rPr>
              <a:t> </a:t>
            </a:r>
            <a:endParaRPr lang="en-US" sz="1600" dirty="0">
              <a:latin typeface="Segoe UI" panose="020B0502040204020203" pitchFamily="34" charset="0"/>
              <a:cs typeface="Segoe UI" panose="020B0502040204020203" pitchFamily="34" charset="0"/>
            </a:endParaRPr>
          </a:p>
          <a:p>
            <a:pPr lvl="0">
              <a:spcAft>
                <a:spcPts val="600"/>
              </a:spcAft>
            </a:pPr>
            <a:r>
              <a:rPr lang="en-US" sz="2400" b="1" dirty="0">
                <a:solidFill>
                  <a:srgbClr val="094D85"/>
                </a:solidFill>
                <a:latin typeface="Lexia" panose="00000400000000000000" pitchFamily="2" charset="0"/>
              </a:rPr>
              <a:t>One:  </a:t>
            </a:r>
          </a:p>
          <a:p>
            <a:r>
              <a:rPr lang="en-US" sz="2400" dirty="0" smtClean="0">
                <a:latin typeface="Lexia" panose="00000400000000000000" pitchFamily="2" charset="0"/>
                <a:cs typeface="Segoe UI" panose="020B0502040204020203" pitchFamily="34" charset="0"/>
              </a:rPr>
              <a:t>We are God’s gathered people</a:t>
            </a:r>
            <a:endParaRPr lang="en-US" sz="2400" dirty="0">
              <a:latin typeface="Lexia" panose="00000400000000000000" pitchFamily="2" charset="0"/>
              <a:cs typeface="Segoe UI" panose="020B0502040204020203" pitchFamily="34" charset="0"/>
            </a:endParaRPr>
          </a:p>
          <a:p>
            <a:endParaRPr lang="en-US" sz="2400" dirty="0" smtClean="0">
              <a:latin typeface="Segoe UI" panose="020B0502040204020203" pitchFamily="34" charset="0"/>
              <a:cs typeface="Segoe UI" panose="020B0502040204020203" pitchFamily="34" charset="0"/>
            </a:endParaRPr>
          </a:p>
          <a:p>
            <a:pPr fontAlgn="ctr">
              <a:spcAft>
                <a:spcPts val="600"/>
              </a:spcAft>
            </a:pPr>
            <a:r>
              <a:rPr lang="en-US" sz="2400" b="1" dirty="0" smtClean="0">
                <a:solidFill>
                  <a:srgbClr val="094D85"/>
                </a:solidFill>
                <a:latin typeface="Lexia" panose="00000400000000000000" pitchFamily="2" charset="0"/>
              </a:rPr>
              <a:t>Many:</a:t>
            </a:r>
            <a:endParaRPr lang="en-US" sz="2400" b="1" dirty="0">
              <a:solidFill>
                <a:srgbClr val="094D85"/>
              </a:solidFill>
              <a:latin typeface="Lexia" panose="00000400000000000000" pitchFamily="2" charset="0"/>
            </a:endParaRPr>
          </a:p>
          <a:p>
            <a:pPr fontAlgn="ctr"/>
            <a:r>
              <a:rPr lang="en-US" sz="2400" b="1" dirty="0">
                <a:latin typeface="Lexia" panose="00000400000000000000" pitchFamily="2" charset="0"/>
                <a:cs typeface="Segoe UI" panose="020B0502040204020203" pitchFamily="34" charset="0"/>
              </a:rPr>
              <a:t>And so come to this moment filled </a:t>
            </a:r>
            <a:r>
              <a:rPr lang="en-US" sz="2400" b="1" dirty="0" smtClean="0">
                <a:latin typeface="Lexia" panose="00000400000000000000" pitchFamily="2" charset="0"/>
                <a:cs typeface="Segoe UI" panose="020B0502040204020203" pitchFamily="34" charset="0"/>
              </a:rPr>
              <a:t>with </a:t>
            </a:r>
            <a:r>
              <a:rPr lang="en-US" sz="2400" b="1" dirty="0" smtClean="0">
                <a:latin typeface="Lexia" panose="00000400000000000000" pitchFamily="2" charset="0"/>
                <a:cs typeface="Segoe UI" panose="020B0502040204020203" pitchFamily="34" charset="0"/>
              </a:rPr>
              <a:t>holy </a:t>
            </a:r>
            <a:r>
              <a:rPr lang="en-US" sz="2400" b="1" dirty="0">
                <a:latin typeface="Lexia" panose="00000400000000000000" pitchFamily="2" charset="0"/>
                <a:cs typeface="Segoe UI" panose="020B0502040204020203" pitchFamily="34" charset="0"/>
              </a:rPr>
              <a:t>hope.</a:t>
            </a:r>
          </a:p>
          <a:p>
            <a:endParaRPr lang="en-US" sz="2400" dirty="0" smtClean="0">
              <a:latin typeface="Segoe UI" panose="020B0502040204020203" pitchFamily="34" charset="0"/>
              <a:cs typeface="Segoe UI" panose="020B0502040204020203" pitchFamily="34" charset="0"/>
            </a:endParaRPr>
          </a:p>
          <a:p>
            <a:endParaRPr lang="en-US" sz="2400" dirty="0">
              <a:latin typeface="Segoe UI" panose="020B0502040204020203" pitchFamily="34" charset="0"/>
              <a:cs typeface="Segoe UI" panose="020B0502040204020203" pitchFamily="34" charset="0"/>
            </a:endParaRPr>
          </a:p>
          <a:p>
            <a:r>
              <a:rPr lang="en-US" sz="2400" dirty="0" smtClean="0">
                <a:latin typeface="Segoe UI" panose="020B0502040204020203" pitchFamily="34" charset="0"/>
                <a:cs typeface="Segoe UI" panose="020B0502040204020203" pitchFamily="34" charset="0"/>
              </a:rPr>
              <a:t>               </a:t>
            </a:r>
            <a:r>
              <a:rPr lang="en-US" sz="2000" dirty="0" smtClean="0">
                <a:solidFill>
                  <a:schemeClr val="bg2">
                    <a:lumMod val="50000"/>
                  </a:schemeClr>
                </a:solidFill>
                <a:latin typeface="Lexia" panose="00000400000000000000" pitchFamily="2" charset="0"/>
                <a:cs typeface="Segoe UI" panose="020B0502040204020203" pitchFamily="34" charset="0"/>
              </a:rPr>
              <a:t>The </a:t>
            </a:r>
            <a:r>
              <a:rPr lang="en-US" sz="2000" dirty="0" smtClean="0">
                <a:solidFill>
                  <a:schemeClr val="bg2">
                    <a:lumMod val="50000"/>
                  </a:schemeClr>
                </a:solidFill>
                <a:latin typeface="Lexia" panose="00000400000000000000" pitchFamily="2" charset="0"/>
                <a:cs typeface="Segoe UI" panose="020B0502040204020203" pitchFamily="34" charset="0"/>
              </a:rPr>
              <a:t>Candle of Hope is Lit</a:t>
            </a:r>
            <a:endParaRPr lang="en-US" sz="2400" dirty="0">
              <a:solidFill>
                <a:schemeClr val="bg2">
                  <a:lumMod val="50000"/>
                </a:schemeClr>
              </a:solidFill>
              <a:latin typeface="Lexia" panose="00000400000000000000" pitchFamily="2" charset="0"/>
              <a:cs typeface="Segoe UI" panose="020B0502040204020203" pitchFamily="34" charset="0"/>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1885" y="3218542"/>
            <a:ext cx="5632715" cy="6144781"/>
          </a:xfrm>
          <a:prstGeom prst="rect">
            <a:avLst/>
          </a:prstGeom>
        </p:spPr>
      </p:pic>
    </p:spTree>
    <p:extLst>
      <p:ext uri="{BB962C8B-B14F-4D97-AF65-F5344CB8AC3E}">
        <p14:creationId xmlns:p14="http://schemas.microsoft.com/office/powerpoint/2010/main" val="3170692522"/>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2602" y="1625604"/>
            <a:ext cx="8534400" cy="5486400"/>
          </a:xfrm>
        </p:spPr>
        <p:txBody>
          <a:bodyPr>
            <a:noAutofit/>
          </a:bodyPr>
          <a:lstStyle/>
          <a:p>
            <a:pPr marL="0" lvl="0" indent="0">
              <a:spcBef>
                <a:spcPts val="0"/>
              </a:spcBef>
              <a:spcAft>
                <a:spcPts val="300"/>
              </a:spcAft>
              <a:buNone/>
            </a:pPr>
            <a:r>
              <a:rPr lang="en-US" sz="2400" b="1" dirty="0">
                <a:solidFill>
                  <a:srgbClr val="004A82"/>
                </a:solidFill>
                <a:latin typeface="Lexia" panose="00000400000000000000" pitchFamily="2" charset="0"/>
                <a:cs typeface="+mn-cs"/>
              </a:rPr>
              <a:t>One: </a:t>
            </a:r>
            <a:r>
              <a:rPr lang="en-US" sz="2400" b="1" dirty="0">
                <a:solidFill>
                  <a:srgbClr val="004A82"/>
                </a:solidFill>
                <a:latin typeface="Lexia" panose="00000400000000000000" pitchFamily="2" charset="0"/>
              </a:rPr>
              <a:t>	</a:t>
            </a:r>
            <a:endParaRPr lang="en-US" sz="2400" b="1" dirty="0" smtClean="0">
              <a:solidFill>
                <a:srgbClr val="004A82"/>
              </a:solidFill>
              <a:latin typeface="Lexia" panose="00000400000000000000" pitchFamily="2" charset="0"/>
            </a:endParaRPr>
          </a:p>
          <a:p>
            <a:pPr marL="0" lvl="0" indent="0">
              <a:spcBef>
                <a:spcPts val="0"/>
              </a:spcBef>
              <a:spcAft>
                <a:spcPts val="300"/>
              </a:spcAft>
              <a:buNone/>
            </a:pPr>
            <a:r>
              <a:rPr lang="en-US" sz="2400" dirty="0" smtClean="0">
                <a:latin typeface="Lexia" panose="00000400000000000000" pitchFamily="2" charset="0"/>
              </a:rPr>
              <a:t>May justice roll down</a:t>
            </a:r>
            <a:endParaRPr lang="en-US" sz="2400" dirty="0">
              <a:latin typeface="Lexia" panose="00000400000000000000" pitchFamily="2" charset="0"/>
            </a:endParaRPr>
          </a:p>
          <a:p>
            <a:pPr marL="0" lvl="0" indent="0">
              <a:spcBef>
                <a:spcPts val="0"/>
              </a:spcBef>
              <a:spcAft>
                <a:spcPts val="300"/>
              </a:spcAft>
              <a:buNone/>
            </a:pPr>
            <a:endParaRPr lang="en-US" sz="1050" b="1" dirty="0" smtClean="0">
              <a:solidFill>
                <a:srgbClr val="3353A2"/>
              </a:solidFill>
              <a:latin typeface="Lexia" panose="00000400000000000000" pitchFamily="2" charset="0"/>
            </a:endParaRPr>
          </a:p>
          <a:p>
            <a:pPr marL="0" lvl="0" indent="0">
              <a:spcBef>
                <a:spcPts val="0"/>
              </a:spcBef>
              <a:spcAft>
                <a:spcPts val="300"/>
              </a:spcAft>
              <a:buNone/>
            </a:pPr>
            <a:r>
              <a:rPr lang="en-US" sz="2400" b="1" dirty="0">
                <a:solidFill>
                  <a:srgbClr val="004A82"/>
                </a:solidFill>
                <a:latin typeface="Lexia" panose="00000400000000000000" pitchFamily="2" charset="0"/>
                <a:cs typeface="+mn-cs"/>
              </a:rPr>
              <a:t>All:  </a:t>
            </a:r>
            <a:r>
              <a:rPr lang="en-US" b="1" dirty="0">
                <a:solidFill>
                  <a:srgbClr val="3353A2"/>
                </a:solidFill>
                <a:latin typeface="Lexia" panose="00000400000000000000" pitchFamily="2" charset="0"/>
              </a:rPr>
              <a:t>	</a:t>
            </a:r>
            <a:endParaRPr lang="en-US" b="1" dirty="0" smtClean="0">
              <a:solidFill>
                <a:srgbClr val="3353A2"/>
              </a:solidFill>
              <a:latin typeface="Lexia" panose="00000400000000000000" pitchFamily="2" charset="0"/>
            </a:endParaRPr>
          </a:p>
          <a:p>
            <a:pPr marL="0" lvl="0" indent="0">
              <a:spcBef>
                <a:spcPts val="0"/>
              </a:spcBef>
              <a:spcAft>
                <a:spcPts val="300"/>
              </a:spcAft>
              <a:buNone/>
            </a:pPr>
            <a:r>
              <a:rPr lang="en-US" sz="2400" b="1" dirty="0" smtClean="0">
                <a:latin typeface="Lexia" panose="00000400000000000000" pitchFamily="2" charset="0"/>
              </a:rPr>
              <a:t>And peace flow like a mighty river around the world</a:t>
            </a:r>
            <a:endParaRPr lang="en-US" sz="2400" b="1" dirty="0">
              <a:latin typeface="Lexia" panose="00000400000000000000" pitchFamily="2" charset="0"/>
            </a:endParaRPr>
          </a:p>
          <a:p>
            <a:pPr marL="0" lvl="0" indent="0">
              <a:spcBef>
                <a:spcPts val="0"/>
              </a:spcBef>
              <a:spcAft>
                <a:spcPts val="300"/>
              </a:spcAft>
              <a:buNone/>
            </a:pPr>
            <a:endParaRPr lang="en-US" sz="1000" dirty="0" smtClean="0">
              <a:solidFill>
                <a:prstClr val="black"/>
              </a:solidFill>
              <a:latin typeface="Lexia" panose="00000400000000000000" pitchFamily="2" charset="0"/>
            </a:endParaRPr>
          </a:p>
          <a:p>
            <a:pPr marL="0" lvl="0" indent="0">
              <a:spcBef>
                <a:spcPts val="0"/>
              </a:spcBef>
              <a:spcAft>
                <a:spcPts val="300"/>
              </a:spcAft>
              <a:buNone/>
            </a:pPr>
            <a:r>
              <a:rPr lang="en-US" sz="2400" b="1" dirty="0">
                <a:solidFill>
                  <a:srgbClr val="004A82"/>
                </a:solidFill>
                <a:latin typeface="Lexia" panose="00000400000000000000" pitchFamily="2" charset="0"/>
                <a:cs typeface="+mn-cs"/>
              </a:rPr>
              <a:t>One:  </a:t>
            </a:r>
            <a:r>
              <a:rPr lang="en-US" b="1" dirty="0">
                <a:solidFill>
                  <a:srgbClr val="3353A2"/>
                </a:solidFill>
                <a:latin typeface="Lexia" panose="00000400000000000000" pitchFamily="2" charset="0"/>
              </a:rPr>
              <a:t>	</a:t>
            </a:r>
            <a:endParaRPr lang="en-US" b="1" dirty="0" smtClean="0">
              <a:solidFill>
                <a:srgbClr val="3353A2"/>
              </a:solidFill>
              <a:latin typeface="Lexia" panose="00000400000000000000" pitchFamily="2" charset="0"/>
            </a:endParaRPr>
          </a:p>
          <a:p>
            <a:pPr marL="0" lvl="0" indent="0">
              <a:spcBef>
                <a:spcPts val="0"/>
              </a:spcBef>
              <a:spcAft>
                <a:spcPts val="300"/>
              </a:spcAft>
              <a:buNone/>
            </a:pPr>
            <a:r>
              <a:rPr lang="en-US" sz="2400" dirty="0" smtClean="0">
                <a:latin typeface="Lexia" panose="00000400000000000000" pitchFamily="2" charset="0"/>
              </a:rPr>
              <a:t>May equity be the reality for generations yet to come,</a:t>
            </a:r>
          </a:p>
          <a:p>
            <a:pPr marL="0" lvl="0" indent="0">
              <a:spcBef>
                <a:spcPts val="0"/>
              </a:spcBef>
              <a:spcAft>
                <a:spcPts val="300"/>
              </a:spcAft>
              <a:buNone/>
            </a:pPr>
            <a:endParaRPr lang="en-US" sz="900" dirty="0">
              <a:latin typeface="Lexia" panose="00000400000000000000" pitchFamily="2" charset="0"/>
            </a:endParaRPr>
          </a:p>
          <a:p>
            <a:pPr marL="0" lvl="0" indent="0">
              <a:spcBef>
                <a:spcPts val="0"/>
              </a:spcBef>
              <a:spcAft>
                <a:spcPts val="300"/>
              </a:spcAft>
              <a:buNone/>
            </a:pPr>
            <a:r>
              <a:rPr lang="en-US" sz="2400" b="1" dirty="0">
                <a:solidFill>
                  <a:srgbClr val="004A82"/>
                </a:solidFill>
                <a:latin typeface="Lexia" panose="00000400000000000000" pitchFamily="2" charset="0"/>
                <a:cs typeface="+mn-cs"/>
              </a:rPr>
              <a:t>All:   </a:t>
            </a:r>
            <a:r>
              <a:rPr lang="en-US" b="1" dirty="0">
                <a:solidFill>
                  <a:srgbClr val="3353A2"/>
                </a:solidFill>
                <a:latin typeface="Lexia" panose="00000400000000000000" pitchFamily="2" charset="0"/>
              </a:rPr>
              <a:t>	</a:t>
            </a:r>
            <a:endParaRPr lang="en-US" b="1" dirty="0" smtClean="0">
              <a:solidFill>
                <a:srgbClr val="3353A2"/>
              </a:solidFill>
              <a:latin typeface="Lexia" panose="00000400000000000000" pitchFamily="2" charset="0"/>
            </a:endParaRPr>
          </a:p>
          <a:p>
            <a:pPr marL="0" lvl="0" indent="0">
              <a:spcBef>
                <a:spcPts val="0"/>
              </a:spcBef>
              <a:spcAft>
                <a:spcPts val="300"/>
              </a:spcAft>
              <a:buNone/>
            </a:pPr>
            <a:r>
              <a:rPr lang="en-US" sz="2400" b="1" dirty="0" smtClean="0">
                <a:latin typeface="Lexia" panose="00000400000000000000" pitchFamily="2" charset="0"/>
              </a:rPr>
              <a:t>And may peace flow throughout humanity, as it did with the One.</a:t>
            </a:r>
            <a:endParaRPr lang="en-US" sz="2400" b="1" dirty="0">
              <a:latin typeface="Lexia" panose="00000400000000000000" pitchFamily="2"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9800"/>
            <a:ext cx="9144000" cy="1620000"/>
          </a:xfrm>
          <a:prstGeom prst="rect">
            <a:avLst/>
          </a:prstGeom>
        </p:spPr>
      </p:pic>
    </p:spTree>
    <p:extLst>
      <p:ext uri="{BB962C8B-B14F-4D97-AF65-F5344CB8AC3E}">
        <p14:creationId xmlns:p14="http://schemas.microsoft.com/office/powerpoint/2010/main" val="3569870515"/>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5429" y="473344"/>
            <a:ext cx="8534400" cy="5486400"/>
          </a:xfrm>
        </p:spPr>
        <p:txBody>
          <a:bodyPr>
            <a:noAutofit/>
          </a:bodyPr>
          <a:lstStyle/>
          <a:p>
            <a:pPr marL="0" lvl="0" indent="0">
              <a:spcBef>
                <a:spcPts val="0"/>
              </a:spcBef>
              <a:spcAft>
                <a:spcPts val="300"/>
              </a:spcAft>
              <a:buNone/>
            </a:pPr>
            <a:r>
              <a:rPr lang="en-US" sz="2400" b="1" dirty="0">
                <a:solidFill>
                  <a:srgbClr val="004A82"/>
                </a:solidFill>
                <a:latin typeface="Lexia" panose="00000400000000000000" pitchFamily="2" charset="0"/>
                <a:cs typeface="+mn-cs"/>
              </a:rPr>
              <a:t>One: </a:t>
            </a:r>
            <a:r>
              <a:rPr lang="en-US" sz="2400" b="1" dirty="0">
                <a:solidFill>
                  <a:srgbClr val="004A82"/>
                </a:solidFill>
                <a:latin typeface="Lexia" panose="00000400000000000000" pitchFamily="2" charset="0"/>
              </a:rPr>
              <a:t>	</a:t>
            </a:r>
            <a:endParaRPr lang="en-US" sz="2400" b="1" dirty="0" smtClean="0">
              <a:solidFill>
                <a:srgbClr val="004A82"/>
              </a:solidFill>
              <a:latin typeface="Lexia" panose="00000400000000000000" pitchFamily="2" charset="0"/>
            </a:endParaRPr>
          </a:p>
          <a:p>
            <a:pPr marL="0" lvl="0" indent="0">
              <a:spcBef>
                <a:spcPts val="0"/>
              </a:spcBef>
              <a:spcAft>
                <a:spcPts val="300"/>
              </a:spcAft>
              <a:buNone/>
            </a:pPr>
            <a:r>
              <a:rPr lang="en-US" sz="2400" dirty="0" smtClean="0">
                <a:latin typeface="Lexia" panose="00000400000000000000" pitchFamily="2" charset="0"/>
              </a:rPr>
              <a:t>The One who was sent here, the One who sent us, </a:t>
            </a:r>
            <a:br>
              <a:rPr lang="en-US" sz="2400" dirty="0" smtClean="0">
                <a:latin typeface="Lexia" panose="00000400000000000000" pitchFamily="2" charset="0"/>
              </a:rPr>
            </a:br>
            <a:r>
              <a:rPr lang="en-US" sz="2400" dirty="0" smtClean="0">
                <a:latin typeface="Lexia" panose="00000400000000000000" pitchFamily="2" charset="0"/>
              </a:rPr>
              <a:t>the One whose power never fails</a:t>
            </a:r>
            <a:endParaRPr lang="en-US" sz="2400" dirty="0">
              <a:latin typeface="Lexia" panose="00000400000000000000" pitchFamily="2" charset="0"/>
            </a:endParaRPr>
          </a:p>
          <a:p>
            <a:pPr marL="0" lvl="0" indent="0">
              <a:spcBef>
                <a:spcPts val="0"/>
              </a:spcBef>
              <a:spcAft>
                <a:spcPts val="300"/>
              </a:spcAft>
              <a:buNone/>
            </a:pPr>
            <a:endParaRPr lang="en-US" sz="1050" b="1" dirty="0" smtClean="0">
              <a:solidFill>
                <a:srgbClr val="3353A2"/>
              </a:solidFill>
              <a:latin typeface="Lexia" panose="00000400000000000000" pitchFamily="2" charset="0"/>
            </a:endParaRPr>
          </a:p>
          <a:p>
            <a:pPr marL="0" lvl="0" indent="0">
              <a:spcBef>
                <a:spcPts val="0"/>
              </a:spcBef>
              <a:spcAft>
                <a:spcPts val="300"/>
              </a:spcAft>
              <a:buNone/>
            </a:pPr>
            <a:r>
              <a:rPr lang="en-US" sz="2400" b="1" dirty="0">
                <a:solidFill>
                  <a:srgbClr val="004A82"/>
                </a:solidFill>
                <a:latin typeface="Lexia" panose="00000400000000000000" pitchFamily="2" charset="0"/>
                <a:cs typeface="+mn-cs"/>
              </a:rPr>
              <a:t>All:  </a:t>
            </a:r>
            <a:r>
              <a:rPr lang="en-US" sz="2800" b="1" dirty="0">
                <a:solidFill>
                  <a:srgbClr val="004A82"/>
                </a:solidFill>
                <a:latin typeface="Lexia" panose="00000400000000000000" pitchFamily="2" charset="0"/>
              </a:rPr>
              <a:t>	</a:t>
            </a:r>
            <a:endParaRPr lang="en-US" sz="2800" b="1" dirty="0" smtClean="0">
              <a:solidFill>
                <a:srgbClr val="004A82"/>
              </a:solidFill>
              <a:latin typeface="Lexia" panose="00000400000000000000" pitchFamily="2" charset="0"/>
            </a:endParaRPr>
          </a:p>
          <a:p>
            <a:pPr marL="0" lvl="0" indent="0">
              <a:spcBef>
                <a:spcPts val="0"/>
              </a:spcBef>
              <a:spcAft>
                <a:spcPts val="300"/>
              </a:spcAft>
              <a:buNone/>
            </a:pPr>
            <a:r>
              <a:rPr lang="en-US" sz="2400" b="1" dirty="0" smtClean="0">
                <a:latin typeface="Lexia" panose="00000400000000000000" pitchFamily="2" charset="0"/>
              </a:rPr>
              <a:t>Peace is possible and we are resolved today to believe. For if God be for us, then anything we dream o can be a reality. We light this candle as we proclaim peace around the world. We stand together, from one end of the Earth to the other, knowing God is with us.</a:t>
            </a:r>
            <a:endParaRPr lang="en-US" sz="2400" b="1" dirty="0">
              <a:latin typeface="Lexia" panose="00000400000000000000" pitchFamily="2" charset="0"/>
            </a:endParaRPr>
          </a:p>
          <a:p>
            <a:pPr marL="0" lvl="0" indent="0">
              <a:spcBef>
                <a:spcPts val="0"/>
              </a:spcBef>
              <a:spcAft>
                <a:spcPts val="300"/>
              </a:spcAft>
              <a:buNone/>
            </a:pPr>
            <a:endParaRPr lang="en-US" sz="1000" dirty="0" smtClean="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2174" y="4343400"/>
            <a:ext cx="8763868" cy="21445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2861" y="3659719"/>
            <a:ext cx="1168108" cy="106468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94040">
            <a:off x="5842132" y="148571"/>
            <a:ext cx="811457" cy="73960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81708">
            <a:off x="5565896" y="3943120"/>
            <a:ext cx="3467676" cy="325961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3334" y="4343400"/>
            <a:ext cx="891145" cy="812241"/>
          </a:xfrm>
          <a:prstGeom prst="rect">
            <a:avLst/>
          </a:prstGeom>
        </p:spPr>
      </p:pic>
    </p:spTree>
    <p:extLst>
      <p:ext uri="{BB962C8B-B14F-4D97-AF65-F5344CB8AC3E}">
        <p14:creationId xmlns:p14="http://schemas.microsoft.com/office/powerpoint/2010/main" val="1726250094"/>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71714" y="410028"/>
            <a:ext cx="8686800" cy="6248400"/>
          </a:xfrm>
        </p:spPr>
        <p:txBody>
          <a:bodyPr>
            <a:normAutofit/>
          </a:bodyPr>
          <a:lstStyle/>
          <a:p>
            <a:pPr marL="0" indent="0">
              <a:buNone/>
            </a:pPr>
            <a:r>
              <a:rPr lang="en-US" sz="2400" b="1" i="1" dirty="0" smtClean="0">
                <a:solidFill>
                  <a:srgbClr val="004A82"/>
                </a:solidFill>
              </a:rPr>
              <a:t>       </a:t>
            </a:r>
          </a:p>
          <a:p>
            <a:pPr marL="0" indent="0">
              <a:buNone/>
            </a:pPr>
            <a:r>
              <a:rPr lang="en-US" sz="2400" b="1" i="1" dirty="0" smtClean="0">
                <a:solidFill>
                  <a:srgbClr val="004A82"/>
                </a:solidFill>
              </a:rPr>
              <a:t>               </a:t>
            </a:r>
            <a:r>
              <a:rPr lang="en-US" sz="2000" dirty="0" smtClean="0">
                <a:solidFill>
                  <a:schemeClr val="bg2">
                    <a:lumMod val="50000"/>
                  </a:schemeClr>
                </a:solidFill>
              </a:rPr>
              <a:t>The </a:t>
            </a:r>
            <a:r>
              <a:rPr lang="en-US" sz="2000" dirty="0">
                <a:solidFill>
                  <a:schemeClr val="bg2">
                    <a:lumMod val="50000"/>
                  </a:schemeClr>
                </a:solidFill>
              </a:rPr>
              <a:t>Candle of </a:t>
            </a:r>
            <a:r>
              <a:rPr lang="en-US" sz="2000" dirty="0" smtClean="0">
                <a:solidFill>
                  <a:schemeClr val="bg2">
                    <a:lumMod val="50000"/>
                  </a:schemeClr>
                </a:solidFill>
              </a:rPr>
              <a:t>Peace </a:t>
            </a:r>
            <a:r>
              <a:rPr lang="en-US" sz="2000" dirty="0">
                <a:solidFill>
                  <a:schemeClr val="bg2">
                    <a:lumMod val="50000"/>
                  </a:schemeClr>
                </a:solidFill>
              </a:rPr>
              <a:t>is </a:t>
            </a:r>
            <a:r>
              <a:rPr lang="en-US" sz="2000" dirty="0" smtClean="0">
                <a:solidFill>
                  <a:schemeClr val="bg2">
                    <a:lumMod val="50000"/>
                  </a:schemeClr>
                </a:solidFill>
              </a:rPr>
              <a:t>Lit,</a:t>
            </a:r>
            <a:br>
              <a:rPr lang="en-US" sz="2000" dirty="0" smtClean="0">
                <a:solidFill>
                  <a:schemeClr val="bg2">
                    <a:lumMod val="50000"/>
                  </a:schemeClr>
                </a:solidFill>
              </a:rPr>
            </a:br>
            <a:r>
              <a:rPr lang="en-US" sz="2000" dirty="0" smtClean="0">
                <a:solidFill>
                  <a:schemeClr val="bg2">
                    <a:lumMod val="50000"/>
                  </a:schemeClr>
                </a:solidFill>
              </a:rPr>
              <a:t>                  and the congregation sings</a:t>
            </a:r>
            <a:endParaRPr lang="en-US" sz="2400" dirty="0">
              <a:solidFill>
                <a:schemeClr val="bg2">
                  <a:lumMod val="50000"/>
                </a:schemeClr>
              </a:solidFill>
            </a:endParaRPr>
          </a:p>
        </p:txBody>
      </p:sp>
      <p:sp>
        <p:nvSpPr>
          <p:cNvPr id="2" name="TextBox 1"/>
          <p:cNvSpPr txBox="1"/>
          <p:nvPr/>
        </p:nvSpPr>
        <p:spPr>
          <a:xfrm>
            <a:off x="508002" y="1600200"/>
            <a:ext cx="7950198" cy="4785926"/>
          </a:xfrm>
          <a:prstGeom prst="rect">
            <a:avLst/>
          </a:prstGeom>
          <a:noFill/>
        </p:spPr>
        <p:txBody>
          <a:bodyPr wrap="square" rtlCol="0">
            <a:spAutoFit/>
          </a:bodyPr>
          <a:lstStyle/>
          <a:p>
            <a:pPr>
              <a:spcAft>
                <a:spcPts val="1800"/>
              </a:spcAft>
            </a:pPr>
            <a:endParaRPr lang="en-US" sz="100" b="1" dirty="0">
              <a:solidFill>
                <a:srgbClr val="094D85"/>
              </a:solidFill>
              <a:latin typeface="Lexia" panose="00000400000000000000" pitchFamily="2" charset="0"/>
            </a:endParaRPr>
          </a:p>
          <a:p>
            <a:pPr>
              <a:spcAft>
                <a:spcPts val="1800"/>
              </a:spcAft>
            </a:pPr>
            <a:r>
              <a:rPr lang="en-US" sz="2400" b="1" dirty="0" smtClean="0">
                <a:solidFill>
                  <a:srgbClr val="094D85"/>
                </a:solidFill>
                <a:latin typeface="Lexia" panose="00000400000000000000" pitchFamily="2" charset="0"/>
              </a:rPr>
              <a:t>All</a:t>
            </a:r>
            <a:r>
              <a:rPr lang="en-US" sz="2400" b="1" dirty="0">
                <a:solidFill>
                  <a:srgbClr val="094D85"/>
                </a:solidFill>
                <a:latin typeface="Lexia" panose="00000400000000000000" pitchFamily="2" charset="0"/>
              </a:rPr>
              <a:t>:</a:t>
            </a:r>
            <a:r>
              <a:rPr lang="en-US" sz="2400" dirty="0" smtClean="0">
                <a:latin typeface="Lexia" panose="00000400000000000000" pitchFamily="2" charset="0"/>
              </a:rPr>
              <a:t/>
            </a:r>
            <a:br>
              <a:rPr lang="en-US" sz="2400" dirty="0" smtClean="0">
                <a:latin typeface="Lexia" panose="00000400000000000000" pitchFamily="2" charset="0"/>
              </a:rPr>
            </a:br>
            <a:r>
              <a:rPr lang="en-US" sz="2400" b="1" dirty="0" smtClean="0">
                <a:latin typeface="Lexia" panose="00000400000000000000" pitchFamily="2" charset="0"/>
              </a:rPr>
              <a:t>Shine a candle in the darkness, </a:t>
            </a:r>
            <a:br>
              <a:rPr lang="en-US" sz="2400" b="1" dirty="0" smtClean="0">
                <a:latin typeface="Lexia" panose="00000400000000000000" pitchFamily="2" charset="0"/>
              </a:rPr>
            </a:br>
            <a:r>
              <a:rPr lang="en-US" sz="2400" b="1" dirty="0" smtClean="0">
                <a:latin typeface="Lexia" panose="00000400000000000000" pitchFamily="2" charset="0"/>
              </a:rPr>
              <a:t>breathe new peace into our lives.</a:t>
            </a:r>
            <a:br>
              <a:rPr lang="en-US" sz="2400" b="1" dirty="0" smtClean="0">
                <a:latin typeface="Lexia" panose="00000400000000000000" pitchFamily="2" charset="0"/>
              </a:rPr>
            </a:br>
            <a:r>
              <a:rPr lang="en-US" sz="2400" b="1" dirty="0" smtClean="0">
                <a:latin typeface="Lexia" panose="00000400000000000000" pitchFamily="2" charset="0"/>
              </a:rPr>
              <a:t>Wind your blessed peace around us </a:t>
            </a:r>
            <a:br>
              <a:rPr lang="en-US" sz="2400" b="1" dirty="0" smtClean="0">
                <a:latin typeface="Lexia" panose="00000400000000000000" pitchFamily="2" charset="0"/>
              </a:rPr>
            </a:br>
            <a:r>
              <a:rPr lang="en-US" sz="2400" b="1" dirty="0" smtClean="0">
                <a:latin typeface="Lexia" panose="00000400000000000000" pitchFamily="2" charset="0"/>
              </a:rPr>
              <a:t>till the day when Christ arrives.</a:t>
            </a:r>
          </a:p>
          <a:p>
            <a:r>
              <a:rPr lang="en-US" sz="2400" b="1" dirty="0" smtClean="0">
                <a:latin typeface="Lexia" panose="00000400000000000000" pitchFamily="2" charset="0"/>
              </a:rPr>
              <a:t>Shine a candle in the darkness.</a:t>
            </a:r>
          </a:p>
          <a:p>
            <a:r>
              <a:rPr lang="en-US" sz="2400" b="1" dirty="0" smtClean="0">
                <a:latin typeface="Lexia" panose="00000400000000000000" pitchFamily="2" charset="0"/>
              </a:rPr>
              <a:t>Wind your blessed peace around us.</a:t>
            </a:r>
          </a:p>
          <a:p>
            <a:r>
              <a:rPr lang="en-US" sz="2400" b="1" dirty="0" smtClean="0">
                <a:latin typeface="Lexia" panose="00000400000000000000" pitchFamily="2" charset="0"/>
              </a:rPr>
              <a:t>Shine a candle in the darkness, </a:t>
            </a:r>
            <a:br>
              <a:rPr lang="en-US" sz="2400" b="1" dirty="0" smtClean="0">
                <a:latin typeface="Lexia" panose="00000400000000000000" pitchFamily="2" charset="0"/>
              </a:rPr>
            </a:br>
            <a:r>
              <a:rPr lang="en-US" sz="2400" b="1" dirty="0" smtClean="0">
                <a:latin typeface="Lexia" panose="00000400000000000000" pitchFamily="2" charset="0"/>
              </a:rPr>
              <a:t>breathe new peace into our lives.</a:t>
            </a:r>
          </a:p>
          <a:p>
            <a:r>
              <a:rPr lang="en-US" sz="2400" b="1" dirty="0" smtClean="0">
                <a:latin typeface="Lexia" panose="00000400000000000000" pitchFamily="2" charset="0"/>
              </a:rPr>
              <a:t>Wind your blessed peace around us </a:t>
            </a:r>
            <a:br>
              <a:rPr lang="en-US" sz="2400" b="1" dirty="0" smtClean="0">
                <a:latin typeface="Lexia" panose="00000400000000000000" pitchFamily="2" charset="0"/>
              </a:rPr>
            </a:br>
            <a:r>
              <a:rPr lang="en-US" sz="2400" b="1" dirty="0" smtClean="0">
                <a:latin typeface="Lexia" panose="00000400000000000000" pitchFamily="2" charset="0"/>
              </a:rPr>
              <a:t>till the day when Christ arrives.</a:t>
            </a:r>
            <a:endParaRPr lang="en-US" sz="2400" b="1" dirty="0">
              <a:latin typeface="Lexia" panose="00000400000000000000" pitchFamily="2"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35654"/>
            <a:ext cx="5632715" cy="6144781"/>
          </a:xfrm>
          <a:prstGeom prst="rect">
            <a:avLst/>
          </a:prstGeom>
        </p:spPr>
      </p:pic>
    </p:spTree>
    <p:extLst>
      <p:ext uri="{BB962C8B-B14F-4D97-AF65-F5344CB8AC3E}">
        <p14:creationId xmlns:p14="http://schemas.microsoft.com/office/powerpoint/2010/main" val="446299301"/>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1627" y="404750"/>
            <a:ext cx="8534400" cy="6424222"/>
          </a:xfrm>
        </p:spPr>
        <p:txBody>
          <a:bodyPr>
            <a:normAutofit fontScale="92500" lnSpcReduction="20000"/>
          </a:bodyPr>
          <a:lstStyle/>
          <a:p>
            <a:pPr marL="0" indent="0">
              <a:buNone/>
            </a:pPr>
            <a:r>
              <a:rPr lang="en-US" sz="3500" b="1" dirty="0">
                <a:solidFill>
                  <a:srgbClr val="004A82"/>
                </a:solidFill>
                <a:latin typeface="Lexia" panose="00000400000000000000" pitchFamily="2" charset="0"/>
                <a:cs typeface="+mn-cs"/>
              </a:rPr>
              <a:t>Call to Offering </a:t>
            </a:r>
          </a:p>
          <a:p>
            <a:pPr marL="0" indent="0">
              <a:buNone/>
            </a:pPr>
            <a:r>
              <a:rPr lang="en-US" sz="1900" dirty="0" smtClean="0">
                <a:solidFill>
                  <a:schemeClr val="bg2">
                    <a:lumMod val="50000"/>
                  </a:schemeClr>
                </a:solidFill>
                <a:latin typeface="Lexia" panose="00000400000000000000" pitchFamily="2" charset="0"/>
              </a:rPr>
              <a:t> For churches receiving the Christmas Fund Offering December 4</a:t>
            </a:r>
            <a:endParaRPr lang="en-US" sz="1900" dirty="0">
              <a:solidFill>
                <a:schemeClr val="bg2">
                  <a:lumMod val="50000"/>
                </a:schemeClr>
              </a:solidFill>
              <a:latin typeface="Lexia" panose="00000400000000000000" pitchFamily="2" charset="0"/>
            </a:endParaRPr>
          </a:p>
          <a:p>
            <a:pPr marL="0" indent="0" fontAlgn="ctr">
              <a:lnSpc>
                <a:spcPct val="120000"/>
              </a:lnSpc>
              <a:spcBef>
                <a:spcPts val="1800"/>
              </a:spcBef>
              <a:buNone/>
            </a:pPr>
            <a:r>
              <a:rPr lang="en-US" sz="2800" b="1" dirty="0" smtClean="0">
                <a:solidFill>
                  <a:srgbClr val="004A82"/>
                </a:solidFill>
                <a:latin typeface="Lexia" panose="00000400000000000000" pitchFamily="2" charset="0"/>
                <a:cs typeface="+mn-cs"/>
              </a:rPr>
              <a:t>One:</a:t>
            </a:r>
            <a:endParaRPr lang="en-US" sz="2800" dirty="0" smtClean="0">
              <a:solidFill>
                <a:srgbClr val="004A82"/>
              </a:solidFill>
              <a:latin typeface="Lexia" panose="00000400000000000000" pitchFamily="2" charset="0"/>
            </a:endParaRPr>
          </a:p>
          <a:p>
            <a:pPr marL="0" indent="0">
              <a:lnSpc>
                <a:spcPct val="120000"/>
              </a:lnSpc>
              <a:spcBef>
                <a:spcPts val="600"/>
              </a:spcBef>
              <a:buNone/>
            </a:pPr>
            <a:r>
              <a:rPr lang="en-US" sz="2600" dirty="0" smtClean="0">
                <a:latin typeface="Lexia" panose="00000400000000000000" pitchFamily="2" charset="0"/>
              </a:rPr>
              <a:t>During this season, many generously give to their loved ones. They do so as a means of celebrating and expressing gratitude. This giving comes in many forms.</a:t>
            </a:r>
            <a:br>
              <a:rPr lang="en-US" sz="2600" dirty="0" smtClean="0">
                <a:latin typeface="Lexia" panose="00000400000000000000" pitchFamily="2" charset="0"/>
              </a:rPr>
            </a:br>
            <a:endParaRPr lang="en-US" sz="2600" dirty="0" smtClean="0">
              <a:latin typeface="Lexia" panose="00000400000000000000" pitchFamily="2" charset="0"/>
            </a:endParaRPr>
          </a:p>
          <a:p>
            <a:pPr marL="0" indent="0">
              <a:lnSpc>
                <a:spcPct val="120000"/>
              </a:lnSpc>
              <a:spcBef>
                <a:spcPts val="600"/>
              </a:spcBef>
              <a:buNone/>
            </a:pPr>
            <a:r>
              <a:rPr lang="en-US" sz="2600" dirty="0" smtClean="0">
                <a:latin typeface="Lexia" panose="00000400000000000000" pitchFamily="2" charset="0"/>
              </a:rPr>
              <a:t>Some may choose to give monetary gifts; others give             of their time and energy. It is important, however, to remember the many among us who have limited resources – so limited, in fact, that they struggle in what should be  a season of hope and peace. Communities, as ours, are historically known for serving those most marginalized, for giving what we can to support those in our              community who are in need.</a:t>
            </a:r>
            <a:endParaRPr lang="en-US" sz="2600" dirty="0">
              <a:latin typeface="Lexia" panose="00000400000000000000" pitchFamily="2" charset="0"/>
            </a:endParaRPr>
          </a:p>
        </p:txBody>
      </p:sp>
    </p:spTree>
    <p:extLst>
      <p:ext uri="{BB962C8B-B14F-4D97-AF65-F5344CB8AC3E}">
        <p14:creationId xmlns:p14="http://schemas.microsoft.com/office/powerpoint/2010/main" val="1754238401"/>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flipH="1">
            <a:off x="36288" y="3846288"/>
            <a:ext cx="9372600" cy="3851753"/>
          </a:xfrm>
          <a:prstGeom prst="rect">
            <a:avLst/>
          </a:prstGeom>
        </p:spPr>
      </p:pic>
      <p:sp>
        <p:nvSpPr>
          <p:cNvPr id="2" name="Text Placeholder 1"/>
          <p:cNvSpPr>
            <a:spLocks noGrp="1"/>
          </p:cNvSpPr>
          <p:nvPr>
            <p:ph type="body" sz="quarter" idx="10"/>
          </p:nvPr>
        </p:nvSpPr>
        <p:spPr>
          <a:xfrm>
            <a:off x="351627" y="390236"/>
            <a:ext cx="8534400" cy="5486400"/>
          </a:xfrm>
        </p:spPr>
        <p:txBody>
          <a:bodyPr>
            <a:normAutofit/>
          </a:bodyPr>
          <a:lstStyle/>
          <a:p>
            <a:pPr marL="0" indent="0" fontAlgn="ctr">
              <a:spcAft>
                <a:spcPts val="600"/>
              </a:spcAft>
              <a:buNone/>
            </a:pPr>
            <a:r>
              <a:rPr lang="en-US" sz="1800" b="1" dirty="0">
                <a:solidFill>
                  <a:srgbClr val="0747A5"/>
                </a:solidFill>
                <a:latin typeface="Lexia" panose="00000400000000000000" pitchFamily="2" charset="0"/>
                <a:cs typeface="+mn-cs"/>
              </a:rPr>
              <a:t>Call to Offering  Continued…</a:t>
            </a:r>
          </a:p>
          <a:p>
            <a:pPr marL="0" indent="0">
              <a:buNone/>
            </a:pPr>
            <a:endParaRPr lang="en-US" sz="1100" dirty="0" smtClean="0">
              <a:latin typeface="Lexia" panose="00000400000000000000" pitchFamily="2" charset="0"/>
            </a:endParaRPr>
          </a:p>
          <a:p>
            <a:pPr marL="0" indent="0">
              <a:spcBef>
                <a:spcPts val="0"/>
              </a:spcBef>
              <a:buNone/>
            </a:pPr>
            <a:r>
              <a:rPr lang="en-US" sz="2400" dirty="0" smtClean="0">
                <a:latin typeface="Lexia" panose="00000400000000000000" pitchFamily="2" charset="0"/>
              </a:rPr>
              <a:t>Today, during this season of Advent, our offering will be used to support the Christmas Fund of the United Church of Christ. This offering will benefit active and retired pastors and lay employees by ensuring their health care, retirement income, and providing relief from financial emergency. Let us be a blessing as we ourselves have been blessed. Let us prepare our hearts to give.</a:t>
            </a:r>
            <a:endParaRPr lang="en-US" sz="2400" dirty="0">
              <a:latin typeface="Lexia" panose="00000400000000000000" pitchFamily="2" charset="0"/>
            </a:endParaRPr>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39900">
            <a:off x="2486196" y="2884882"/>
            <a:ext cx="4876810" cy="4584201"/>
          </a:xfrm>
          <a:prstGeom prst="rect">
            <a:avLst/>
          </a:prstGeom>
        </p:spPr>
      </p:pic>
    </p:spTree>
    <p:extLst>
      <p:ext uri="{BB962C8B-B14F-4D97-AF65-F5344CB8AC3E}">
        <p14:creationId xmlns:p14="http://schemas.microsoft.com/office/powerpoint/2010/main" val="3675074598"/>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0170" y="309876"/>
            <a:ext cx="8534400" cy="6395724"/>
          </a:xfrm>
        </p:spPr>
        <p:txBody>
          <a:bodyPr>
            <a:normAutofit/>
          </a:bodyPr>
          <a:lstStyle/>
          <a:p>
            <a:pPr marL="0" indent="0">
              <a:buNone/>
            </a:pPr>
            <a:r>
              <a:rPr lang="en-US" b="1" dirty="0">
                <a:solidFill>
                  <a:srgbClr val="004A82"/>
                </a:solidFill>
                <a:latin typeface="Lexia" panose="00000400000000000000" pitchFamily="2" charset="0"/>
                <a:cs typeface="+mn-cs"/>
              </a:rPr>
              <a:t>Prayer of Dedication</a:t>
            </a:r>
          </a:p>
          <a:p>
            <a:pPr marL="0" indent="0" fontAlgn="ctr">
              <a:spcAft>
                <a:spcPts val="600"/>
              </a:spcAft>
              <a:buNone/>
            </a:pPr>
            <a:r>
              <a:rPr lang="en-US" sz="1800" b="1" dirty="0" smtClean="0">
                <a:solidFill>
                  <a:srgbClr val="004A82"/>
                </a:solidFill>
                <a:latin typeface="Lexia" panose="00000400000000000000" pitchFamily="2" charset="0"/>
                <a:cs typeface="+mn-cs"/>
              </a:rPr>
              <a:t/>
            </a:r>
            <a:br>
              <a:rPr lang="en-US" sz="1800" b="1" dirty="0" smtClean="0">
                <a:solidFill>
                  <a:srgbClr val="004A82"/>
                </a:solidFill>
                <a:latin typeface="Lexia" panose="00000400000000000000" pitchFamily="2" charset="0"/>
                <a:cs typeface="+mn-cs"/>
              </a:rPr>
            </a:br>
            <a:r>
              <a:rPr lang="en-US" sz="2400" b="1" dirty="0" smtClean="0">
                <a:solidFill>
                  <a:srgbClr val="004A82"/>
                </a:solidFill>
                <a:latin typeface="Lexia" panose="00000400000000000000" pitchFamily="2" charset="0"/>
                <a:cs typeface="+mn-cs"/>
              </a:rPr>
              <a:t>All</a:t>
            </a:r>
            <a:r>
              <a:rPr lang="en-US" sz="2400" b="1" dirty="0">
                <a:solidFill>
                  <a:srgbClr val="004A82"/>
                </a:solidFill>
                <a:latin typeface="Lexia" panose="00000400000000000000" pitchFamily="2" charset="0"/>
                <a:cs typeface="+mn-cs"/>
              </a:rPr>
              <a:t>:</a:t>
            </a:r>
          </a:p>
          <a:p>
            <a:pPr marL="0" indent="0">
              <a:buNone/>
              <a:tabLst>
                <a:tab pos="2859088" algn="l"/>
              </a:tabLst>
            </a:pPr>
            <a:r>
              <a:rPr lang="en-US" sz="2400" b="1" dirty="0" smtClean="0">
                <a:latin typeface="Lexia" panose="00000400000000000000" pitchFamily="2" charset="0"/>
              </a:rPr>
              <a:t>Divine One, thank you for another opportunity to </a:t>
            </a:r>
            <a:br>
              <a:rPr lang="en-US" sz="2400" b="1" dirty="0" smtClean="0">
                <a:latin typeface="Lexia" panose="00000400000000000000" pitchFamily="2" charset="0"/>
              </a:rPr>
            </a:br>
            <a:r>
              <a:rPr lang="en-US" sz="2400" b="1" dirty="0" smtClean="0">
                <a:latin typeface="Lexia" panose="00000400000000000000" pitchFamily="2" charset="0"/>
              </a:rPr>
              <a:t>support those among us who are in need. Thank </a:t>
            </a:r>
            <a:br>
              <a:rPr lang="en-US" sz="2400" b="1" dirty="0" smtClean="0">
                <a:latin typeface="Lexia" panose="00000400000000000000" pitchFamily="2" charset="0"/>
              </a:rPr>
            </a:br>
            <a:r>
              <a:rPr lang="en-US" sz="2400" b="1" dirty="0" smtClean="0">
                <a:latin typeface="Lexia" panose="00000400000000000000" pitchFamily="2" charset="0"/>
              </a:rPr>
              <a:t>you for the pastors, teachers, and spiritual leaders </a:t>
            </a:r>
            <a:br>
              <a:rPr lang="en-US" sz="2400" b="1" dirty="0" smtClean="0">
                <a:latin typeface="Lexia" panose="00000400000000000000" pitchFamily="2" charset="0"/>
              </a:rPr>
            </a:br>
            <a:r>
              <a:rPr lang="en-US" sz="2400" b="1" dirty="0" smtClean="0">
                <a:latin typeface="Lexia" panose="00000400000000000000" pitchFamily="2" charset="0"/>
              </a:rPr>
              <a:t>who have served our communities so diligently with </a:t>
            </a:r>
            <a:br>
              <a:rPr lang="en-US" sz="2400" b="1" dirty="0" smtClean="0">
                <a:latin typeface="Lexia" panose="00000400000000000000" pitchFamily="2" charset="0"/>
              </a:rPr>
            </a:br>
            <a:r>
              <a:rPr lang="en-US" sz="2400" b="1" dirty="0" smtClean="0">
                <a:latin typeface="Lexia" panose="00000400000000000000" pitchFamily="2" charset="0"/>
              </a:rPr>
              <a:t>care and love. </a:t>
            </a:r>
            <a:br>
              <a:rPr lang="en-US" sz="2400" b="1" dirty="0" smtClean="0">
                <a:latin typeface="Lexia" panose="00000400000000000000" pitchFamily="2" charset="0"/>
              </a:rPr>
            </a:br>
            <a:r>
              <a:rPr lang="en-US" sz="2400" b="1" dirty="0" smtClean="0">
                <a:latin typeface="Lexia" panose="00000400000000000000" pitchFamily="2" charset="0"/>
              </a:rPr>
              <a:t/>
            </a:r>
            <a:br>
              <a:rPr lang="en-US" sz="2400" b="1" dirty="0" smtClean="0">
                <a:latin typeface="Lexia" panose="00000400000000000000" pitchFamily="2" charset="0"/>
              </a:rPr>
            </a:br>
            <a:r>
              <a:rPr lang="en-US" sz="2400" b="1" dirty="0" smtClean="0">
                <a:latin typeface="Lexia" panose="00000400000000000000" pitchFamily="2" charset="0"/>
              </a:rPr>
              <a:t>We ask you now, O God, to bless these funds so they may be a blessing to those leaders among us who are in the midst of struggle this season.  We do so with open hearts, open minds and willing spirits.  We trust you now, God, and we thank you in advance for what it is you’re about to do. In the name of Christ who is our hope and our peace. Amen.</a:t>
            </a:r>
            <a:endParaRPr lang="en-US" sz="2400" b="1" dirty="0">
              <a:latin typeface="Lexia" panose="00000400000000000000" pitchFamily="2"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35108" flipH="1">
            <a:off x="4983474" y="274320"/>
            <a:ext cx="1503681" cy="1127761"/>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
                    </a14:imgEffect>
                    <a14:imgEffect>
                      <a14:saturation sat="0"/>
                    </a14:imgEffect>
                    <a14:imgEffect>
                      <a14:brightnessContrast bright="72000" contrast="-100000"/>
                    </a14:imgEffect>
                  </a14:imgLayer>
                </a14:imgProps>
              </a:ext>
              <a:ext uri="{28A0092B-C50C-407E-A947-70E740481C1C}">
                <a14:useLocalDpi xmlns:a14="http://schemas.microsoft.com/office/drawing/2010/main" val="0"/>
              </a:ext>
            </a:extLst>
          </a:blip>
          <a:srcRect r="54839"/>
          <a:stretch/>
        </p:blipFill>
        <p:spPr>
          <a:xfrm>
            <a:off x="5943600" y="10886"/>
            <a:ext cx="3200400" cy="1447800"/>
          </a:xfrm>
          <a:prstGeom prst="rect">
            <a:avLst/>
          </a:prstGeom>
        </p:spPr>
      </p:pic>
    </p:spTree>
    <p:extLst>
      <p:ext uri="{BB962C8B-B14F-4D97-AF65-F5344CB8AC3E}">
        <p14:creationId xmlns:p14="http://schemas.microsoft.com/office/powerpoint/2010/main" val="889551894"/>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629400"/>
          </a:xfrm>
          <a:prstGeom prst="rect">
            <a:avLst/>
          </a:prstGeom>
        </p:spPr>
      </p:pic>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9942" y="609600"/>
            <a:ext cx="1790700" cy="2419052"/>
          </a:xfrm>
          <a:prstGeom prst="rect">
            <a:avLst/>
          </a:prstGeom>
        </p:spPr>
      </p:pic>
      <p:pic>
        <p:nvPicPr>
          <p:cNvPr id="45" name="Picture 44"/>
          <p:cNvPicPr>
            <a:picLocks noChangeAspect="1"/>
          </p:cNvPicPr>
          <p:nvPr/>
        </p:nvPicPr>
        <p:blipFill rotWithShape="1">
          <a:blip r:embed="rId4">
            <a:extLst>
              <a:ext uri="{28A0092B-C50C-407E-A947-70E740481C1C}">
                <a14:useLocalDpi xmlns:a14="http://schemas.microsoft.com/office/drawing/2010/main" val="0"/>
              </a:ext>
            </a:extLst>
          </a:blip>
          <a:srcRect l="7353" r="4413"/>
          <a:stretch/>
        </p:blipFill>
        <p:spPr>
          <a:xfrm>
            <a:off x="0" y="2133600"/>
            <a:ext cx="9144000" cy="472440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52252">
            <a:off x="1413570" y="3604984"/>
            <a:ext cx="1302167" cy="2240286"/>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 y="2877457"/>
            <a:ext cx="1700788" cy="292608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706657" y="3305825"/>
            <a:ext cx="1370543" cy="2357923"/>
          </a:xfrm>
          <a:prstGeom prst="rect">
            <a:avLst/>
          </a:prstGeom>
        </p:spPr>
      </p:pic>
      <p:pic>
        <p:nvPicPr>
          <p:cNvPr id="4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9942" y="609600"/>
            <a:ext cx="1790700" cy="2419052"/>
          </a:xfrm>
          <a:prstGeom prst="rect">
            <a:avLst/>
          </a:prstGeom>
        </p:spPr>
      </p:pic>
      <p:pic>
        <p:nvPicPr>
          <p:cNvPr id="58" name="Picture 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52292">
            <a:off x="2353908" y="2220555"/>
            <a:ext cx="4876810" cy="4584201"/>
          </a:xfrm>
          <a:prstGeom prst="rect">
            <a:avLst/>
          </a:prstGeom>
        </p:spPr>
      </p:pic>
      <p:grpSp>
        <p:nvGrpSpPr>
          <p:cNvPr id="59" name="Group 58"/>
          <p:cNvGrpSpPr/>
          <p:nvPr/>
        </p:nvGrpSpPr>
        <p:grpSpPr>
          <a:xfrm>
            <a:off x="0" y="2233887"/>
            <a:ext cx="9162144" cy="6795812"/>
            <a:chOff x="0" y="2233887"/>
            <a:chExt cx="9162144" cy="6795812"/>
          </a:xfrm>
        </p:grpSpPr>
        <p:pic>
          <p:nvPicPr>
            <p:cNvPr id="48" name="Picture 47"/>
            <p:cNvPicPr>
              <a:picLocks noChangeAspect="1"/>
            </p:cNvPicPr>
            <p:nvPr/>
          </p:nvPicPr>
          <p:blipFill rotWithShape="1">
            <a:blip r:embed="rId10">
              <a:extLst>
                <a:ext uri="{28A0092B-C50C-407E-A947-70E740481C1C}">
                  <a14:useLocalDpi xmlns:a14="http://schemas.microsoft.com/office/drawing/2010/main" val="0"/>
                </a:ext>
              </a:extLst>
            </a:blip>
            <a:srcRect l="7353" t="43651" r="4237" b="-43651"/>
            <a:stretch/>
          </p:blipFill>
          <p:spPr>
            <a:xfrm>
              <a:off x="0" y="4229100"/>
              <a:ext cx="9162144" cy="4800599"/>
            </a:xfrm>
            <a:prstGeom prst="rect">
              <a:avLst/>
            </a:prstGeom>
          </p:spPr>
        </p:pic>
        <p:grpSp>
          <p:nvGrpSpPr>
            <p:cNvPr id="57" name="Group 56"/>
            <p:cNvGrpSpPr/>
            <p:nvPr/>
          </p:nvGrpSpPr>
          <p:grpSpPr>
            <a:xfrm>
              <a:off x="782472" y="2233887"/>
              <a:ext cx="7265700" cy="4584201"/>
              <a:chOff x="795841" y="2252836"/>
              <a:chExt cx="7265700" cy="4584201"/>
            </a:xfrm>
          </p:grpSpPr>
          <p:pic>
            <p:nvPicPr>
              <p:cNvPr id="53" name="Picture 5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893141">
                <a:off x="2370459" y="2252836"/>
                <a:ext cx="4876810" cy="4584201"/>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5841" y="2877456"/>
                <a:ext cx="1700788" cy="2926087"/>
              </a:xfrm>
              <a:prstGeom prst="rect">
                <a:avLst/>
              </a:prstGeom>
            </p:spPr>
          </p:pic>
          <p:pic>
            <p:nvPicPr>
              <p:cNvPr id="55" name="Picture 5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274129">
                <a:off x="1342801" y="3510688"/>
                <a:ext cx="1450163" cy="2494905"/>
              </a:xfrm>
              <a:prstGeom prst="rect">
                <a:avLst/>
              </a:prstGeom>
            </p:spPr>
          </p:pic>
          <p:pic>
            <p:nvPicPr>
              <p:cNvPr id="56" name="Picture 5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6706657" y="3319294"/>
                <a:ext cx="1354884" cy="2330984"/>
              </a:xfrm>
              <a:prstGeom prst="rect">
                <a:avLst/>
              </a:prstGeom>
            </p:spPr>
          </p:pic>
        </p:grpSp>
      </p:grpSp>
      <p:grpSp>
        <p:nvGrpSpPr>
          <p:cNvPr id="74" name="Group 73"/>
          <p:cNvGrpSpPr/>
          <p:nvPr/>
        </p:nvGrpSpPr>
        <p:grpSpPr>
          <a:xfrm>
            <a:off x="590965" y="-87083"/>
            <a:ext cx="8496246" cy="4945663"/>
            <a:chOff x="590965" y="-87083"/>
            <a:chExt cx="8496246" cy="4945663"/>
          </a:xfrm>
        </p:grpSpPr>
        <p:pic>
          <p:nvPicPr>
            <p:cNvPr id="65" name="Picture 6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47417" y="71670"/>
              <a:ext cx="582353" cy="821870"/>
            </a:xfrm>
            <a:prstGeom prst="rect">
              <a:avLst/>
            </a:prstGeom>
          </p:spPr>
        </p:pic>
        <p:grpSp>
          <p:nvGrpSpPr>
            <p:cNvPr id="72" name="Group 71"/>
            <p:cNvGrpSpPr/>
            <p:nvPr/>
          </p:nvGrpSpPr>
          <p:grpSpPr>
            <a:xfrm>
              <a:off x="590965" y="-87083"/>
              <a:ext cx="8496246" cy="4945663"/>
              <a:chOff x="590965" y="-87083"/>
              <a:chExt cx="8496246" cy="4945663"/>
            </a:xfrm>
          </p:grpSpPr>
          <p:pic>
            <p:nvPicPr>
              <p:cNvPr id="60" name="Picture 5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0965" y="1861073"/>
                <a:ext cx="625324" cy="882513"/>
              </a:xfrm>
              <a:prstGeom prst="rect">
                <a:avLst/>
              </a:prstGeom>
            </p:spPr>
          </p:pic>
          <p:pic>
            <p:nvPicPr>
              <p:cNvPr id="61" name="Picture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9509298">
                <a:off x="820775" y="712415"/>
                <a:ext cx="1012395" cy="1428783"/>
              </a:xfrm>
              <a:prstGeom prst="rect">
                <a:avLst/>
              </a:prstGeom>
            </p:spPr>
          </p:pic>
          <p:pic>
            <p:nvPicPr>
              <p:cNvPr id="62" name="Picture 6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247860">
                <a:off x="2189167" y="-87083"/>
                <a:ext cx="728906" cy="1028698"/>
              </a:xfrm>
              <a:prstGeom prst="rect">
                <a:avLst/>
              </a:prstGeom>
            </p:spPr>
          </p:pic>
          <p:pic>
            <p:nvPicPr>
              <p:cNvPr id="63" name="Picture 6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164648" y="3877232"/>
                <a:ext cx="695355" cy="981348"/>
              </a:xfrm>
              <a:prstGeom prst="rect">
                <a:avLst/>
              </a:prstGeom>
            </p:spPr>
          </p:pic>
          <p:pic>
            <p:nvPicPr>
              <p:cNvPr id="64" name="Picture 6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21444" y="1"/>
                <a:ext cx="615519" cy="868676"/>
              </a:xfrm>
              <a:prstGeom prst="rect">
                <a:avLst/>
              </a:prstGeom>
            </p:spPr>
          </p:pic>
          <p:pic>
            <p:nvPicPr>
              <p:cNvPr id="66" name="Picture 6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90021" y="2558050"/>
                <a:ext cx="582353" cy="821870"/>
              </a:xfrm>
              <a:prstGeom prst="rect">
                <a:avLst/>
              </a:prstGeom>
            </p:spPr>
          </p:pic>
          <p:pic>
            <p:nvPicPr>
              <p:cNvPr id="67" name="Picture 6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28328" y="62596"/>
                <a:ext cx="582353" cy="821870"/>
              </a:xfrm>
              <a:prstGeom prst="rect">
                <a:avLst/>
              </a:prstGeom>
            </p:spPr>
          </p:pic>
          <p:pic>
            <p:nvPicPr>
              <p:cNvPr id="68" name="Picture 6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743295" y="2156462"/>
                <a:ext cx="990600" cy="1398024"/>
              </a:xfrm>
              <a:prstGeom prst="rect">
                <a:avLst/>
              </a:prstGeom>
            </p:spPr>
          </p:pic>
          <p:pic>
            <p:nvPicPr>
              <p:cNvPr id="69" name="Picture 6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247860">
                <a:off x="7554517" y="1158040"/>
                <a:ext cx="728906" cy="1028698"/>
              </a:xfrm>
              <a:prstGeom prst="rect">
                <a:avLst/>
              </a:prstGeom>
            </p:spPr>
          </p:pic>
          <p:pic>
            <p:nvPicPr>
              <p:cNvPr id="70" name="Picture 6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61887" y="2497407"/>
                <a:ext cx="625324" cy="882513"/>
              </a:xfrm>
              <a:prstGeom prst="rect">
                <a:avLst/>
              </a:prstGeom>
            </p:spPr>
          </p:pic>
        </p:grpSp>
        <p:pic>
          <p:nvPicPr>
            <p:cNvPr id="73" name="Picture 7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67400" y="27221"/>
              <a:ext cx="582353" cy="821870"/>
            </a:xfrm>
            <a:prstGeom prst="rect">
              <a:avLst/>
            </a:prstGeom>
          </p:spPr>
        </p:pic>
      </p:grpSp>
      <p:pic>
        <p:nvPicPr>
          <p:cNvPr id="81" name="Picture 8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408198">
            <a:off x="2894101" y="-158046"/>
            <a:ext cx="3355796" cy="3660869"/>
          </a:xfrm>
          <a:prstGeom prst="rect">
            <a:avLst/>
          </a:prstGeom>
        </p:spPr>
      </p:pic>
      <p:pic>
        <p:nvPicPr>
          <p:cNvPr id="20" name="Picture 1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8143" y="5432455"/>
            <a:ext cx="9144000" cy="1327573"/>
          </a:xfrm>
          <a:prstGeom prst="rect">
            <a:avLst/>
          </a:prstGeom>
        </p:spPr>
      </p:pic>
    </p:spTree>
    <p:extLst>
      <p:ext uri="{BB962C8B-B14F-4D97-AF65-F5344CB8AC3E}">
        <p14:creationId xmlns:p14="http://schemas.microsoft.com/office/powerpoint/2010/main" val="3880950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par>
                                <p:cTn id="8" presetID="2" presetClass="exit" presetSubtype="4" fill="hold" nodeType="withEffect">
                                  <p:stCondLst>
                                    <p:cond delay="500"/>
                                  </p:stCondLst>
                                  <p:childTnLst>
                                    <p:anim calcmode="lin" valueType="num">
                                      <p:cBhvr additive="base">
                                        <p:cTn id="9" dur="2000"/>
                                        <p:tgtEl>
                                          <p:spTgt spid="41"/>
                                        </p:tgtEl>
                                        <p:attrNameLst>
                                          <p:attrName>ppt_x</p:attrName>
                                        </p:attrNameLst>
                                      </p:cBhvr>
                                      <p:tavLst>
                                        <p:tav tm="0">
                                          <p:val>
                                            <p:strVal val="ppt_x"/>
                                          </p:val>
                                        </p:tav>
                                        <p:tav tm="100000">
                                          <p:val>
                                            <p:strVal val="ppt_x"/>
                                          </p:val>
                                        </p:tav>
                                      </p:tavLst>
                                    </p:anim>
                                    <p:anim calcmode="lin" valueType="num">
                                      <p:cBhvr additive="base">
                                        <p:cTn id="10" dur="2000"/>
                                        <p:tgtEl>
                                          <p:spTgt spid="41"/>
                                        </p:tgtEl>
                                        <p:attrNameLst>
                                          <p:attrName>ppt_y</p:attrName>
                                        </p:attrNameLst>
                                      </p:cBhvr>
                                      <p:tavLst>
                                        <p:tav tm="0">
                                          <p:val>
                                            <p:strVal val="ppt_y"/>
                                          </p:val>
                                        </p:tav>
                                        <p:tav tm="100000">
                                          <p:val>
                                            <p:strVal val="1+ppt_h/2"/>
                                          </p:val>
                                        </p:tav>
                                      </p:tavLst>
                                    </p:anim>
                                    <p:set>
                                      <p:cBhvr>
                                        <p:cTn id="11" dur="1" fill="hold">
                                          <p:stCondLst>
                                            <p:cond delay="1999"/>
                                          </p:stCondLst>
                                        </p:cTn>
                                        <p:tgtEl>
                                          <p:spTgt spid="41"/>
                                        </p:tgtEl>
                                        <p:attrNameLst>
                                          <p:attrName>style.visibility</p:attrName>
                                        </p:attrNameLst>
                                      </p:cBhvr>
                                      <p:to>
                                        <p:strVal val="hidden"/>
                                      </p:to>
                                    </p:se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2500"/>
                                        <p:tgtEl>
                                          <p:spTgt spid="46"/>
                                        </p:tgtEl>
                                      </p:cBhvr>
                                    </p:animEffec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500"/>
                            </p:stCondLst>
                            <p:childTnLst>
                              <p:par>
                                <p:cTn id="21" presetID="10" presetClass="entr" presetSubtype="0" fill="hold" nodeType="after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1500"/>
                                        <p:tgtEl>
                                          <p:spTgt spid="74"/>
                                        </p:tgtEl>
                                      </p:cBhvr>
                                    </p:animEffect>
                                  </p:childTnLst>
                                </p:cTn>
                              </p:par>
                            </p:childTnLst>
                          </p:cTn>
                        </p:par>
                        <p:par>
                          <p:cTn id="24" fill="hold">
                            <p:stCondLst>
                              <p:cond delay="8000"/>
                            </p:stCondLst>
                            <p:childTnLst>
                              <p:par>
                                <p:cTn id="25" presetID="10" presetClass="entr" presetSubtype="0" fill="hold" nodeType="after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750"/>
                                        <p:tgtEl>
                                          <p:spTgt spid="81"/>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dvent 2013 Trial Bi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11654</TotalTime>
  <Words>175</Words>
  <Application>Microsoft Office PowerPoint</Application>
  <PresentationFormat>On-screen Show (4:3)</PresentationFormat>
  <Paragraphs>55</Paragraphs>
  <Slides>9</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Arial</vt:lpstr>
      <vt:lpstr>Charlemagne Std</vt:lpstr>
      <vt:lpstr>Gabriola</vt:lpstr>
      <vt:lpstr>Optima</vt:lpstr>
      <vt:lpstr>Lexia</vt:lpstr>
      <vt:lpstr>Adobe Devanagari</vt:lpstr>
      <vt:lpstr>Calibri</vt:lpstr>
      <vt:lpstr>Segoe UI</vt:lpstr>
      <vt:lpstr>Advent 2013 Trial Big</vt:lpstr>
      <vt:lpstr>  SECOND SUNDAY IN ADVENT   PEACE                                                     Psalm 72:1-7, 18-19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Fund 2013</dc:title>
  <dc:creator>Susan Faulstick</dc:creator>
  <cp:lastModifiedBy>Susan Faulstick</cp:lastModifiedBy>
  <cp:revision>231</cp:revision>
  <cp:lastPrinted>2014-10-24T19:33:43Z</cp:lastPrinted>
  <dcterms:created xsi:type="dcterms:W3CDTF">2013-10-01T14:56:24Z</dcterms:created>
  <dcterms:modified xsi:type="dcterms:W3CDTF">2016-11-03T17:45:12Z</dcterms:modified>
</cp:coreProperties>
</file>